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69" r:id="rId2"/>
    <p:sldId id="270" r:id="rId3"/>
    <p:sldId id="329" r:id="rId4"/>
    <p:sldId id="267" r:id="rId5"/>
    <p:sldId id="268" r:id="rId6"/>
    <p:sldId id="273" r:id="rId7"/>
    <p:sldId id="271" r:id="rId8"/>
    <p:sldId id="272" r:id="rId9"/>
    <p:sldId id="275" r:id="rId10"/>
    <p:sldId id="276" r:id="rId11"/>
    <p:sldId id="330" r:id="rId12"/>
    <p:sldId id="340" r:id="rId13"/>
    <p:sldId id="341" r:id="rId14"/>
    <p:sldId id="342" r:id="rId15"/>
    <p:sldId id="343" r:id="rId16"/>
    <p:sldId id="332" r:id="rId17"/>
    <p:sldId id="333" r:id="rId18"/>
    <p:sldId id="334" r:id="rId19"/>
    <p:sldId id="335" r:id="rId20"/>
    <p:sldId id="338" r:id="rId21"/>
    <p:sldId id="287" r:id="rId22"/>
    <p:sldId id="345" r:id="rId23"/>
    <p:sldId id="346" r:id="rId24"/>
    <p:sldId id="347" r:id="rId25"/>
    <p:sldId id="348" r:id="rId26"/>
    <p:sldId id="349" r:id="rId27"/>
    <p:sldId id="350" r:id="rId28"/>
    <p:sldId id="351" r:id="rId29"/>
    <p:sldId id="352" r:id="rId30"/>
    <p:sldId id="353" r:id="rId31"/>
    <p:sldId id="354" r:id="rId32"/>
    <p:sldId id="344" r:id="rId33"/>
    <p:sldId id="289" r:id="rId34"/>
    <p:sldId id="327" r:id="rId35"/>
    <p:sldId id="319" r:id="rId36"/>
    <p:sldId id="290" r:id="rId37"/>
    <p:sldId id="322" r:id="rId38"/>
    <p:sldId id="328" r:id="rId39"/>
    <p:sldId id="324" r:id="rId40"/>
    <p:sldId id="325" r:id="rId41"/>
    <p:sldId id="326"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80" autoAdjust="0"/>
    <p:restoredTop sz="87377" autoAdjust="0"/>
  </p:normalViewPr>
  <p:slideViewPr>
    <p:cSldViewPr snapToGrid="0">
      <p:cViewPr>
        <p:scale>
          <a:sx n="76" d="100"/>
          <a:sy n="76" d="100"/>
        </p:scale>
        <p:origin x="-512" y="-16"/>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10269-EC94-4E9D-8C21-DBC85C458A09}"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52661-753D-4545-A26F-9B6B723B1FD8}" type="slidenum">
              <a:rPr lang="en-US" smtClean="0"/>
              <a:t>‹#›</a:t>
            </a:fld>
            <a:endParaRPr lang="en-US"/>
          </a:p>
        </p:txBody>
      </p:sp>
    </p:spTree>
    <p:extLst>
      <p:ext uri="{BB962C8B-B14F-4D97-AF65-F5344CB8AC3E}">
        <p14:creationId xmlns:p14="http://schemas.microsoft.com/office/powerpoint/2010/main" val="375207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852661-753D-4545-A26F-9B6B723B1FD8}" type="slidenum">
              <a:rPr lang="en-US" smtClean="0"/>
              <a:t>1</a:t>
            </a:fld>
            <a:endParaRPr lang="en-US"/>
          </a:p>
        </p:txBody>
      </p:sp>
    </p:spTree>
    <p:extLst>
      <p:ext uri="{BB962C8B-B14F-4D97-AF65-F5344CB8AC3E}">
        <p14:creationId xmlns:p14="http://schemas.microsoft.com/office/powerpoint/2010/main" val="1518458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Checked normality for every numeric variable - We observe some of the numeric features are positively skewed such as </a:t>
            </a:r>
            <a:r>
              <a:rPr lang="en-US" dirty="0" err="1"/>
              <a:t>LotFrontage</a:t>
            </a:r>
            <a:r>
              <a:rPr lang="en-US" dirty="0"/>
              <a:t>, </a:t>
            </a:r>
            <a:r>
              <a:rPr lang="en-US" dirty="0" err="1"/>
              <a:t>LotArea</a:t>
            </a:r>
            <a:r>
              <a:rPr lang="en-US" dirty="0"/>
              <a:t>, </a:t>
            </a:r>
            <a:r>
              <a:rPr lang="en-US" dirty="0" err="1"/>
              <a:t>BsmtUnfSF</a:t>
            </a:r>
            <a:r>
              <a:rPr lang="en-US" dirty="0"/>
              <a:t>, TotalBsmtSF,1stFlrSF, </a:t>
            </a:r>
            <a:r>
              <a:rPr lang="en-US" dirty="0" err="1"/>
              <a:t>GrLivArea</a:t>
            </a:r>
            <a:r>
              <a:rPr lang="en-US" dirty="0"/>
              <a:t> and </a:t>
            </a:r>
            <a:r>
              <a:rPr lang="en-US" dirty="0" err="1"/>
              <a:t>GarageArea</a:t>
            </a:r>
            <a:r>
              <a:rPr lang="en-US" dirty="0"/>
              <a:t>.</a:t>
            </a:r>
          </a:p>
          <a:p>
            <a:pPr marL="171450" indent="-171450">
              <a:buFont typeface="Arial" panose="020B0604020202020204" pitchFamily="34" charset="0"/>
              <a:buChar char="•"/>
            </a:pPr>
            <a:r>
              <a:rPr lang="en-US" dirty="0"/>
              <a:t>Converting 3 numeric variables to categorical variables for the dataset as they actually function as a class- </a:t>
            </a:r>
            <a:r>
              <a:rPr lang="en-US" dirty="0" err="1"/>
              <a:t>MSSubClass</a:t>
            </a:r>
            <a:r>
              <a:rPr lang="en-US" dirty="0"/>
              <a:t>, </a:t>
            </a:r>
            <a:r>
              <a:rPr lang="en-US" dirty="0" err="1"/>
              <a:t>MoSold</a:t>
            </a:r>
            <a:r>
              <a:rPr lang="en-US" dirty="0"/>
              <a:t>, </a:t>
            </a:r>
            <a:r>
              <a:rPr lang="en-US" dirty="0" err="1"/>
              <a:t>YrSold</a:t>
            </a:r>
            <a:endParaRPr lang="en-US" dirty="0"/>
          </a:p>
          <a:p>
            <a:pPr marL="171450" indent="-171450">
              <a:buFont typeface="Arial" panose="020B0604020202020204" pitchFamily="34" charset="0"/>
              <a:buChar char="•"/>
            </a:pPr>
            <a:r>
              <a:rPr lang="en-US" dirty="0"/>
              <a:t>For categorical variables, drew count plots to observe highly </a:t>
            </a:r>
            <a:r>
              <a:rPr lang="en-US" dirty="0" err="1"/>
              <a:t>overpresented</a:t>
            </a:r>
            <a:r>
              <a:rPr lang="en-US" dirty="0"/>
              <a:t> data.</a:t>
            </a:r>
          </a:p>
          <a:p>
            <a:pPr marL="171450" indent="-171450">
              <a:buFont typeface="Arial" panose="020B0604020202020204" pitchFamily="34" charset="0"/>
              <a:buChar char="•"/>
            </a:pPr>
            <a:r>
              <a:rPr lang="en-US" dirty="0"/>
              <a:t>A number of categorical features actually contain ranked information in them and should thus be converted to discrete quantitative features.</a:t>
            </a:r>
          </a:p>
          <a:p>
            <a:pPr marL="171450" indent="-171450">
              <a:buFont typeface="Arial" panose="020B0604020202020204" pitchFamily="34" charset="0"/>
              <a:buChar char="•"/>
            </a:pPr>
            <a:r>
              <a:rPr lang="en-US" dirty="0"/>
              <a:t>Lets select these nominal kind of features -  Alley, </a:t>
            </a:r>
            <a:r>
              <a:rPr lang="en-US" dirty="0" err="1"/>
              <a:t>LotShape</a:t>
            </a:r>
            <a:r>
              <a:rPr lang="en-US" dirty="0"/>
              <a:t>, </a:t>
            </a:r>
            <a:r>
              <a:rPr lang="en-US" dirty="0" err="1"/>
              <a:t>LandContour</a:t>
            </a:r>
            <a:r>
              <a:rPr lang="en-US" dirty="0"/>
              <a:t>, Utilities, </a:t>
            </a:r>
            <a:r>
              <a:rPr lang="en-US" dirty="0" err="1"/>
              <a:t>LandSlope</a:t>
            </a:r>
            <a:r>
              <a:rPr lang="en-US" dirty="0"/>
              <a:t>, </a:t>
            </a:r>
            <a:r>
              <a:rPr lang="en-US" dirty="0" err="1"/>
              <a:t>ExterQual</a:t>
            </a:r>
            <a:r>
              <a:rPr lang="en-US" dirty="0"/>
              <a:t>, </a:t>
            </a:r>
            <a:r>
              <a:rPr lang="en-US" dirty="0" err="1"/>
              <a:t>ExterCond</a:t>
            </a:r>
            <a:r>
              <a:rPr lang="en-US" dirty="0"/>
              <a:t>, </a:t>
            </a:r>
            <a:r>
              <a:rPr lang="en-US" dirty="0" err="1"/>
              <a:t>BsmtQual</a:t>
            </a:r>
            <a:r>
              <a:rPr lang="en-US" dirty="0"/>
              <a:t>, </a:t>
            </a:r>
            <a:r>
              <a:rPr lang="en-US" dirty="0" err="1"/>
              <a:t>BsmtCond</a:t>
            </a:r>
            <a:r>
              <a:rPr lang="en-US" dirty="0"/>
              <a:t>, </a:t>
            </a:r>
            <a:r>
              <a:rPr lang="en-US" dirty="0" err="1"/>
              <a:t>BsmtExposure</a:t>
            </a:r>
            <a:r>
              <a:rPr lang="en-US" dirty="0"/>
              <a:t>, BsmtFinType1, BsmtFinType2, </a:t>
            </a:r>
          </a:p>
          <a:p>
            <a:pPr marL="0" indent="0">
              <a:buFont typeface="Arial" panose="020B0604020202020204" pitchFamily="34" charset="0"/>
              <a:buNone/>
            </a:pPr>
            <a:r>
              <a:rPr lang="en-US" dirty="0" err="1"/>
              <a:t>HeatingQC</a:t>
            </a:r>
            <a:r>
              <a:rPr lang="en-US" dirty="0"/>
              <a:t>, </a:t>
            </a:r>
            <a:r>
              <a:rPr lang="en-US" dirty="0" err="1"/>
              <a:t>KitchenQual</a:t>
            </a:r>
            <a:r>
              <a:rPr lang="en-US" dirty="0"/>
              <a:t>, Functional, </a:t>
            </a:r>
            <a:r>
              <a:rPr lang="en-US" dirty="0" err="1"/>
              <a:t>FireplaceQu</a:t>
            </a:r>
            <a:r>
              <a:rPr lang="en-US" dirty="0"/>
              <a:t>, </a:t>
            </a:r>
            <a:r>
              <a:rPr lang="en-US" dirty="0" err="1"/>
              <a:t>GarageFinish</a:t>
            </a:r>
            <a:r>
              <a:rPr lang="en-US" dirty="0"/>
              <a:t>, </a:t>
            </a:r>
            <a:r>
              <a:rPr lang="en-US" dirty="0" err="1"/>
              <a:t>GarageQuality</a:t>
            </a:r>
            <a:r>
              <a:rPr lang="en-US" dirty="0"/>
              <a:t>, </a:t>
            </a:r>
            <a:r>
              <a:rPr lang="en-US" dirty="0" err="1"/>
              <a:t>GarageCond</a:t>
            </a:r>
            <a:r>
              <a:rPr lang="en-US" dirty="0"/>
              <a:t>, </a:t>
            </a:r>
            <a:r>
              <a:rPr lang="en-US" dirty="0" err="1"/>
              <a:t>PavedDrive</a:t>
            </a:r>
            <a:r>
              <a:rPr lang="en-US" dirty="0"/>
              <a:t>, </a:t>
            </a:r>
            <a:r>
              <a:rPr lang="en-US" dirty="0" err="1"/>
              <a:t>PoolQC</a:t>
            </a:r>
            <a:endParaRPr lang="en-US" dirty="0"/>
          </a:p>
          <a:p>
            <a:pPr marL="171450" indent="-171450">
              <a:buFont typeface="Arial" panose="020B0604020202020204" pitchFamily="34" charset="0"/>
              <a:buChar char="•"/>
            </a:pPr>
            <a:r>
              <a:rPr lang="en-US" dirty="0"/>
              <a:t>Filling in the missing values in the </a:t>
            </a:r>
            <a:r>
              <a:rPr lang="en-US" dirty="0" err="1"/>
              <a:t>dataframes</a:t>
            </a:r>
            <a:r>
              <a:rPr lang="en-US" dirty="0"/>
              <a:t> with 0</a:t>
            </a:r>
          </a:p>
          <a:p>
            <a:pPr marL="171450" indent="-171450">
              <a:buFont typeface="Arial" panose="020B0604020202020204" pitchFamily="34" charset="0"/>
              <a:buChar char="•"/>
            </a:pPr>
            <a:r>
              <a:rPr lang="en-US" dirty="0"/>
              <a:t>Correlation – Selected features based on correlation</a:t>
            </a:r>
          </a:p>
          <a:p>
            <a:pPr marL="171450" indent="-171450">
              <a:buFont typeface="Arial" panose="020B0604020202020204" pitchFamily="34" charset="0"/>
              <a:buChar char="•"/>
            </a:pPr>
            <a:r>
              <a:rPr lang="en-US" dirty="0" err="1">
                <a:effectLst/>
              </a:rPr>
              <a:t>converted_features</a:t>
            </a:r>
            <a:r>
              <a:rPr lang="en-US" dirty="0"/>
              <a:t> </a:t>
            </a:r>
            <a:r>
              <a:rPr lang="en-US" sz="1200" b="0" kern="1200" dirty="0">
                <a:solidFill>
                  <a:schemeClr val="tx1"/>
                </a:solidFill>
                <a:effectLst/>
                <a:latin typeface="+mn-lt"/>
                <a:ea typeface="+mn-ea"/>
                <a:cs typeface="+mn-cs"/>
              </a:rPr>
              <a:t>=</a:t>
            </a:r>
            <a:r>
              <a:rPr lang="en-US" dirty="0"/>
              <a:t> </a:t>
            </a:r>
            <a:r>
              <a:rPr lang="en-US" dirty="0">
                <a:effectLst/>
              </a:rPr>
              <a:t>[</a:t>
            </a:r>
            <a:r>
              <a:rPr lang="en-US" sz="1200" kern="1200" dirty="0">
                <a:solidFill>
                  <a:schemeClr val="tx1"/>
                </a:solidFill>
                <a:effectLst/>
                <a:latin typeface="+mn-lt"/>
                <a:ea typeface="+mn-ea"/>
                <a:cs typeface="+mn-cs"/>
              </a:rPr>
              <a:t>'Alley'</a:t>
            </a:r>
            <a:r>
              <a:rPr lang="en-US" dirty="0">
                <a:effectLst/>
              </a:rPr>
              <a:t>,</a:t>
            </a:r>
            <a:r>
              <a:rPr lang="en-US" sz="1200" kern="1200" dirty="0">
                <a:solidFill>
                  <a:schemeClr val="tx1"/>
                </a:solidFill>
                <a:effectLst/>
                <a:latin typeface="+mn-lt"/>
                <a:ea typeface="+mn-ea"/>
                <a:cs typeface="+mn-cs"/>
              </a:rPr>
              <a:t>'LotShape'</a:t>
            </a:r>
            <a:r>
              <a:rPr lang="en-US" dirty="0">
                <a:effectLst/>
              </a:rPr>
              <a:t>,</a:t>
            </a:r>
            <a:r>
              <a:rPr lang="en-US" sz="1200" kern="1200" dirty="0">
                <a:solidFill>
                  <a:schemeClr val="tx1"/>
                </a:solidFill>
                <a:effectLst/>
                <a:latin typeface="+mn-lt"/>
                <a:ea typeface="+mn-ea"/>
                <a:cs typeface="+mn-cs"/>
              </a:rPr>
              <a:t>'LandContour'</a:t>
            </a:r>
            <a:r>
              <a:rPr lang="en-US" dirty="0">
                <a:effectLst/>
              </a:rPr>
              <a:t>,</a:t>
            </a:r>
            <a:r>
              <a:rPr lang="en-US" sz="1200" kern="1200" dirty="0">
                <a:solidFill>
                  <a:schemeClr val="tx1"/>
                </a:solidFill>
                <a:effectLst/>
                <a:latin typeface="+mn-lt"/>
                <a:ea typeface="+mn-ea"/>
                <a:cs typeface="+mn-cs"/>
              </a:rPr>
              <a:t>'Utilities'</a:t>
            </a:r>
            <a:r>
              <a:rPr lang="en-US" dirty="0">
                <a:effectLst/>
              </a:rPr>
              <a:t>,</a:t>
            </a:r>
            <a:r>
              <a:rPr lang="en-US" sz="1200" kern="1200" dirty="0">
                <a:solidFill>
                  <a:schemeClr val="tx1"/>
                </a:solidFill>
                <a:effectLst/>
                <a:latin typeface="+mn-lt"/>
                <a:ea typeface="+mn-ea"/>
                <a:cs typeface="+mn-cs"/>
              </a:rPr>
              <a:t>'LandSlope'</a:t>
            </a:r>
            <a:r>
              <a:rPr lang="en-US" dirty="0">
                <a:effectLst/>
              </a:rPr>
              <a:t>,</a:t>
            </a:r>
            <a:r>
              <a:rPr lang="en-US" sz="1200" kern="1200" dirty="0">
                <a:solidFill>
                  <a:schemeClr val="tx1"/>
                </a:solidFill>
                <a:effectLst/>
                <a:latin typeface="+mn-lt"/>
                <a:ea typeface="+mn-ea"/>
                <a:cs typeface="+mn-cs"/>
              </a:rPr>
              <a:t>'ExterQual'</a:t>
            </a:r>
            <a:r>
              <a:rPr lang="en-US" dirty="0">
                <a:effectLst/>
              </a:rPr>
              <a:t>,</a:t>
            </a:r>
            <a:r>
              <a:rPr lang="en-US" sz="1200" kern="1200" dirty="0">
                <a:solidFill>
                  <a:schemeClr val="tx1"/>
                </a:solidFill>
                <a:effectLst/>
                <a:latin typeface="+mn-lt"/>
                <a:ea typeface="+mn-ea"/>
                <a:cs typeface="+mn-cs"/>
              </a:rPr>
              <a:t>'ExterCond'</a:t>
            </a:r>
            <a:r>
              <a:rPr lang="en-US" dirty="0">
                <a:effectLst/>
              </a:rPr>
              <a:t>,</a:t>
            </a:r>
            <a:r>
              <a:rPr lang="en-US" dirty="0"/>
              <a:t> </a:t>
            </a:r>
            <a:r>
              <a:rPr lang="en-US" sz="1200" kern="1200" dirty="0">
                <a:solidFill>
                  <a:schemeClr val="tx1"/>
                </a:solidFill>
                <a:effectLst/>
                <a:latin typeface="+mn-lt"/>
                <a:ea typeface="+mn-ea"/>
                <a:cs typeface="+mn-cs"/>
              </a:rPr>
              <a:t>'BsmtQual'</a:t>
            </a:r>
            <a:r>
              <a:rPr lang="en-US" dirty="0">
                <a:effectLst/>
              </a:rPr>
              <a:t>,</a:t>
            </a:r>
            <a:r>
              <a:rPr lang="en-US" sz="1200" kern="1200" dirty="0">
                <a:solidFill>
                  <a:schemeClr val="tx1"/>
                </a:solidFill>
                <a:effectLst/>
                <a:latin typeface="+mn-lt"/>
                <a:ea typeface="+mn-ea"/>
                <a:cs typeface="+mn-cs"/>
              </a:rPr>
              <a:t>'BsmtCond'</a:t>
            </a:r>
            <a:r>
              <a:rPr lang="en-US" dirty="0">
                <a:effectLst/>
              </a:rPr>
              <a:t>,</a:t>
            </a:r>
            <a:r>
              <a:rPr lang="en-US" sz="1200" kern="1200" dirty="0">
                <a:solidFill>
                  <a:schemeClr val="tx1"/>
                </a:solidFill>
                <a:effectLst/>
                <a:latin typeface="+mn-lt"/>
                <a:ea typeface="+mn-ea"/>
                <a:cs typeface="+mn-cs"/>
              </a:rPr>
              <a:t>'BsmtExposure'</a:t>
            </a:r>
            <a:r>
              <a:rPr lang="en-US" dirty="0">
                <a:effectLst/>
              </a:rPr>
              <a:t>,</a:t>
            </a:r>
            <a:r>
              <a:rPr lang="en-US" sz="1200" kern="1200" dirty="0">
                <a:solidFill>
                  <a:schemeClr val="tx1"/>
                </a:solidFill>
                <a:effectLst/>
                <a:latin typeface="+mn-lt"/>
                <a:ea typeface="+mn-ea"/>
                <a:cs typeface="+mn-cs"/>
              </a:rPr>
              <a:t>'BsmtFinType1'</a:t>
            </a:r>
            <a:r>
              <a:rPr lang="en-US" dirty="0">
                <a:effectLst/>
              </a:rPr>
              <a:t>,</a:t>
            </a:r>
            <a:r>
              <a:rPr lang="en-US" sz="1200" kern="1200" dirty="0">
                <a:solidFill>
                  <a:schemeClr val="tx1"/>
                </a:solidFill>
                <a:effectLst/>
                <a:latin typeface="+mn-lt"/>
                <a:ea typeface="+mn-ea"/>
                <a:cs typeface="+mn-cs"/>
              </a:rPr>
              <a:t>'BsmtFinType2'</a:t>
            </a:r>
            <a:r>
              <a:rPr lang="en-US" dirty="0">
                <a:effectLst/>
              </a:rPr>
              <a:t>,</a:t>
            </a:r>
            <a:r>
              <a:rPr lang="en-US" sz="1200" kern="1200" dirty="0">
                <a:solidFill>
                  <a:schemeClr val="tx1"/>
                </a:solidFill>
                <a:effectLst/>
                <a:latin typeface="+mn-lt"/>
                <a:ea typeface="+mn-ea"/>
                <a:cs typeface="+mn-cs"/>
              </a:rPr>
              <a:t>'HeatingQC'</a:t>
            </a:r>
            <a:r>
              <a:rPr lang="en-US" dirty="0">
                <a:effectLst/>
              </a:rPr>
              <a:t>,</a:t>
            </a:r>
            <a:r>
              <a:rPr lang="en-US" dirty="0"/>
              <a:t> </a:t>
            </a:r>
            <a:r>
              <a:rPr lang="en-US" sz="1200" kern="1200" dirty="0">
                <a:solidFill>
                  <a:schemeClr val="tx1"/>
                </a:solidFill>
                <a:effectLst/>
                <a:latin typeface="+mn-lt"/>
                <a:ea typeface="+mn-ea"/>
                <a:cs typeface="+mn-cs"/>
              </a:rPr>
              <a:t>'KitchenQual'</a:t>
            </a:r>
            <a:r>
              <a:rPr lang="en-US" dirty="0">
                <a:effectLst/>
              </a:rPr>
              <a:t>,</a:t>
            </a:r>
            <a:r>
              <a:rPr lang="en-US" sz="1200" kern="1200" dirty="0">
                <a:solidFill>
                  <a:schemeClr val="tx1"/>
                </a:solidFill>
                <a:effectLst/>
                <a:latin typeface="+mn-lt"/>
                <a:ea typeface="+mn-ea"/>
                <a:cs typeface="+mn-cs"/>
              </a:rPr>
              <a:t>'Functional'</a:t>
            </a:r>
            <a:r>
              <a:rPr lang="en-US" dirty="0">
                <a:effectLst/>
              </a:rPr>
              <a:t>,</a:t>
            </a:r>
            <a:r>
              <a:rPr lang="en-US" sz="1200" kern="1200" dirty="0">
                <a:solidFill>
                  <a:schemeClr val="tx1"/>
                </a:solidFill>
                <a:effectLst/>
                <a:latin typeface="+mn-lt"/>
                <a:ea typeface="+mn-ea"/>
                <a:cs typeface="+mn-cs"/>
              </a:rPr>
              <a:t>'FireplaceQu'</a:t>
            </a:r>
            <a:r>
              <a:rPr lang="en-US" dirty="0">
                <a:effectLst/>
              </a:rPr>
              <a:t>,</a:t>
            </a:r>
            <a:r>
              <a:rPr lang="en-US" sz="1200" kern="1200" dirty="0">
                <a:solidFill>
                  <a:schemeClr val="tx1"/>
                </a:solidFill>
                <a:effectLst/>
                <a:latin typeface="+mn-lt"/>
                <a:ea typeface="+mn-ea"/>
                <a:cs typeface="+mn-cs"/>
              </a:rPr>
              <a:t>'GarageFinish'</a:t>
            </a:r>
            <a:r>
              <a:rPr lang="en-US" dirty="0">
                <a:effectLst/>
              </a:rPr>
              <a:t>,</a:t>
            </a:r>
            <a:r>
              <a:rPr lang="en-US" sz="1200" kern="1200" dirty="0">
                <a:solidFill>
                  <a:schemeClr val="tx1"/>
                </a:solidFill>
                <a:effectLst/>
                <a:latin typeface="+mn-lt"/>
                <a:ea typeface="+mn-ea"/>
                <a:cs typeface="+mn-cs"/>
              </a:rPr>
              <a:t>'GarageQual'</a:t>
            </a:r>
            <a:r>
              <a:rPr lang="en-US" dirty="0">
                <a:effectLst/>
              </a:rPr>
              <a:t>,</a:t>
            </a:r>
            <a:r>
              <a:rPr lang="en-US" dirty="0"/>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GarageCond</a:t>
            </a:r>
            <a:r>
              <a:rPr lang="en-US" sz="1200" kern="1200" dirty="0">
                <a:solidFill>
                  <a:schemeClr val="tx1"/>
                </a:solidFill>
                <a:effectLst/>
                <a:latin typeface="+mn-lt"/>
                <a:ea typeface="+mn-ea"/>
                <a:cs typeface="+mn-cs"/>
              </a:rPr>
              <a:t>'</a:t>
            </a:r>
            <a:r>
              <a:rPr lang="en-US" dirty="0">
                <a:effectLst/>
              </a:rPr>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PavedDrive</a:t>
            </a:r>
            <a:r>
              <a:rPr lang="en-US" sz="1200" kern="1200" dirty="0">
                <a:solidFill>
                  <a:schemeClr val="tx1"/>
                </a:solidFill>
                <a:effectLst/>
                <a:latin typeface="+mn-lt"/>
                <a:ea typeface="+mn-ea"/>
                <a:cs typeface="+mn-cs"/>
              </a:rPr>
              <a:t>'</a:t>
            </a:r>
            <a:r>
              <a:rPr lang="en-US" dirty="0">
                <a:effectLst/>
              </a:rPr>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PoolQC</a:t>
            </a:r>
            <a:r>
              <a:rPr lang="en-US" sz="1200" kern="1200" dirty="0">
                <a:solidFill>
                  <a:schemeClr val="tx1"/>
                </a:solidFill>
                <a:effectLst/>
                <a:latin typeface="+mn-lt"/>
                <a:ea typeface="+mn-ea"/>
                <a:cs typeface="+mn-cs"/>
              </a:rPr>
              <a:t>’</a:t>
            </a:r>
            <a:r>
              <a:rPr lang="en-US" dirty="0">
                <a:effectLst/>
              </a:rPr>
              <a:t>]</a:t>
            </a:r>
          </a:p>
          <a:p>
            <a:pPr marL="171450" indent="-171450">
              <a:buFont typeface="Arial" panose="020B0604020202020204" pitchFamily="34" charset="0"/>
              <a:buChar char="•"/>
            </a:pPr>
            <a:r>
              <a:rPr lang="en-US" dirty="0">
                <a:effectLst/>
              </a:rPr>
              <a:t>Dropped features -</a:t>
            </a:r>
            <a:endParaRPr lang="en-US" dirty="0"/>
          </a:p>
          <a:p>
            <a:pPr marL="171450" indent="-171450">
              <a:buFont typeface="Arial" panose="020B0604020202020204" pitchFamily="34" charset="0"/>
              <a:buChar char="•"/>
            </a:pPr>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3D852661-753D-4545-A26F-9B6B723B1FD8}" type="slidenum">
              <a:rPr lang="en-US" smtClean="0"/>
              <a:t>21</a:t>
            </a:fld>
            <a:endParaRPr lang="en-US"/>
          </a:p>
        </p:txBody>
      </p:sp>
    </p:spTree>
    <p:extLst>
      <p:ext uri="{BB962C8B-B14F-4D97-AF65-F5344CB8AC3E}">
        <p14:creationId xmlns:p14="http://schemas.microsoft.com/office/powerpoint/2010/main" val="343712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About the city - Academic environment in a charming small town. It is a mid western town with half of its residents are students at the Iowa State. Their football team is the cyclones</a:t>
            </a:r>
            <a:endParaRPr lang="en-US" dirty="0"/>
          </a:p>
        </p:txBody>
      </p:sp>
      <p:sp>
        <p:nvSpPr>
          <p:cNvPr id="4" name="Slide Number Placeholder 3"/>
          <p:cNvSpPr>
            <a:spLocks noGrp="1"/>
          </p:cNvSpPr>
          <p:nvPr>
            <p:ph type="sldNum" sz="quarter" idx="5"/>
          </p:nvPr>
        </p:nvSpPr>
        <p:spPr/>
        <p:txBody>
          <a:bodyPr/>
          <a:lstStyle/>
          <a:p>
            <a:fld id="{3D852661-753D-4545-A26F-9B6B723B1FD8}" type="slidenum">
              <a:rPr lang="en-US" smtClean="0"/>
              <a:t>3</a:t>
            </a:fld>
            <a:endParaRPr lang="en-US"/>
          </a:p>
        </p:txBody>
      </p:sp>
    </p:spTree>
    <p:extLst>
      <p:ext uri="{BB962C8B-B14F-4D97-AF65-F5344CB8AC3E}">
        <p14:creationId xmlns:p14="http://schemas.microsoft.com/office/powerpoint/2010/main" val="336131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cheapest price is $34,900. The most expensive price is $755,000. The average sold price is $180,921. The median sold price is $163,000.</a:t>
            </a:r>
          </a:p>
        </p:txBody>
      </p:sp>
      <p:sp>
        <p:nvSpPr>
          <p:cNvPr id="4" name="Slide Number Placeholder 3"/>
          <p:cNvSpPr>
            <a:spLocks noGrp="1"/>
          </p:cNvSpPr>
          <p:nvPr>
            <p:ph type="sldNum" sz="quarter" idx="5"/>
          </p:nvPr>
        </p:nvSpPr>
        <p:spPr/>
        <p:txBody>
          <a:bodyPr/>
          <a:lstStyle/>
          <a:p>
            <a:fld id="{3D852661-753D-4545-A26F-9B6B723B1FD8}" type="slidenum">
              <a:rPr lang="en-US" smtClean="0"/>
              <a:t>4</a:t>
            </a:fld>
            <a:endParaRPr lang="en-US"/>
          </a:p>
        </p:txBody>
      </p:sp>
    </p:spTree>
    <p:extLst>
      <p:ext uri="{BB962C8B-B14F-4D97-AF65-F5344CB8AC3E}">
        <p14:creationId xmlns:p14="http://schemas.microsoft.com/office/powerpoint/2010/main" val="4000193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home was built in the year 1872. The most recent home was built in the year 2010. Most of the homes were built in the 50s, 60s, 70s, ,80s and 2000s.</a:t>
            </a:r>
          </a:p>
        </p:txBody>
      </p:sp>
      <p:sp>
        <p:nvSpPr>
          <p:cNvPr id="4" name="Slide Number Placeholder 3"/>
          <p:cNvSpPr>
            <a:spLocks noGrp="1"/>
          </p:cNvSpPr>
          <p:nvPr>
            <p:ph type="sldNum" sz="quarter" idx="5"/>
          </p:nvPr>
        </p:nvSpPr>
        <p:spPr/>
        <p:txBody>
          <a:bodyPr/>
          <a:lstStyle/>
          <a:p>
            <a:fld id="{3D852661-753D-4545-A26F-9B6B723B1FD8}" type="slidenum">
              <a:rPr lang="en-US" smtClean="0"/>
              <a:t>5</a:t>
            </a:fld>
            <a:endParaRPr lang="en-US"/>
          </a:p>
        </p:txBody>
      </p:sp>
    </p:spTree>
    <p:extLst>
      <p:ext uri="{BB962C8B-B14F-4D97-AF65-F5344CB8AC3E}">
        <p14:creationId xmlns:p14="http://schemas.microsoft.com/office/powerpoint/2010/main" val="89739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North Ames, Collect Creek, and Old Town, with few houses in Bluestem, </a:t>
            </a:r>
            <a:r>
              <a:rPr lang="en-US" sz="1200" b="0" i="0" kern="1200" dirty="0" err="1">
                <a:solidFill>
                  <a:schemeClr val="tx1"/>
                </a:solidFill>
                <a:effectLst/>
                <a:latin typeface="+mn-lt"/>
                <a:ea typeface="+mn-ea"/>
                <a:cs typeface="+mn-cs"/>
              </a:rPr>
              <a:t>Northpark</a:t>
            </a:r>
            <a:r>
              <a:rPr lang="en-US" sz="1200" b="0" i="0" kern="1200" dirty="0">
                <a:solidFill>
                  <a:schemeClr val="tx1"/>
                </a:solidFill>
                <a:effectLst/>
                <a:latin typeface="+mn-lt"/>
                <a:ea typeface="+mn-ea"/>
                <a:cs typeface="+mn-cs"/>
              </a:rPr>
              <a:t> Villa and Veenker.</a:t>
            </a:r>
            <a:endParaRPr lang="en-US" dirty="0"/>
          </a:p>
        </p:txBody>
      </p:sp>
      <p:sp>
        <p:nvSpPr>
          <p:cNvPr id="4" name="Slide Number Placeholder 3"/>
          <p:cNvSpPr>
            <a:spLocks noGrp="1"/>
          </p:cNvSpPr>
          <p:nvPr>
            <p:ph type="sldNum" sz="quarter" idx="5"/>
          </p:nvPr>
        </p:nvSpPr>
        <p:spPr/>
        <p:txBody>
          <a:bodyPr/>
          <a:lstStyle/>
          <a:p>
            <a:fld id="{3D852661-753D-4545-A26F-9B6B723B1FD8}" type="slidenum">
              <a:rPr lang="en-US" smtClean="0"/>
              <a:t>6</a:t>
            </a:fld>
            <a:endParaRPr lang="en-US"/>
          </a:p>
        </p:txBody>
      </p:sp>
    </p:spTree>
    <p:extLst>
      <p:ext uri="{BB962C8B-B14F-4D97-AF65-F5344CB8AC3E}">
        <p14:creationId xmlns:p14="http://schemas.microsoft.com/office/powerpoint/2010/main" val="239063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largest square footage home sold was 5,642 </a:t>
            </a:r>
            <a:r>
              <a:rPr lang="en-US" dirty="0" err="1"/>
              <a:t>sq</a:t>
            </a:r>
            <a:r>
              <a:rPr lang="en-US" dirty="0"/>
              <a:t> ft and the smallest square footage home sold was 334 </a:t>
            </a:r>
            <a:r>
              <a:rPr lang="en-US" dirty="0" err="1"/>
              <a:t>sq</a:t>
            </a:r>
            <a:r>
              <a:rPr lang="en-US" dirty="0"/>
              <a:t> ft. The average square footage of a sold home was 1,515 </a:t>
            </a:r>
            <a:r>
              <a:rPr lang="en-US" dirty="0" err="1"/>
              <a:t>sq</a:t>
            </a:r>
            <a:r>
              <a:rPr lang="en-US" dirty="0"/>
              <a:t> ft The median square footage of a sold home was 1,464 </a:t>
            </a:r>
            <a:r>
              <a:rPr lang="en-US" dirty="0" err="1"/>
              <a:t>sq</a:t>
            </a:r>
            <a:r>
              <a:rPr lang="en-US" dirty="0"/>
              <a:t> ft.</a:t>
            </a:r>
          </a:p>
        </p:txBody>
      </p:sp>
      <p:sp>
        <p:nvSpPr>
          <p:cNvPr id="4" name="Slide Number Placeholder 3"/>
          <p:cNvSpPr>
            <a:spLocks noGrp="1"/>
          </p:cNvSpPr>
          <p:nvPr>
            <p:ph type="sldNum" sz="quarter" idx="5"/>
          </p:nvPr>
        </p:nvSpPr>
        <p:spPr/>
        <p:txBody>
          <a:bodyPr/>
          <a:lstStyle/>
          <a:p>
            <a:fld id="{3D852661-753D-4545-A26F-9B6B723B1FD8}" type="slidenum">
              <a:rPr lang="en-US" smtClean="0"/>
              <a:t>7</a:t>
            </a:fld>
            <a:endParaRPr lang="en-US"/>
          </a:p>
        </p:txBody>
      </p:sp>
    </p:spTree>
    <p:extLst>
      <p:ext uri="{BB962C8B-B14F-4D97-AF65-F5344CB8AC3E}">
        <p14:creationId xmlns:p14="http://schemas.microsoft.com/office/powerpoint/2010/main" val="163135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lot size of the sold home is 10,517 </a:t>
            </a:r>
            <a:r>
              <a:rPr lang="en-US" dirty="0" err="1"/>
              <a:t>sq</a:t>
            </a:r>
            <a:r>
              <a:rPr lang="en-US" dirty="0"/>
              <a:t> ft The median lot size of the sold home is 9,478 </a:t>
            </a:r>
            <a:r>
              <a:rPr lang="en-US" dirty="0" err="1"/>
              <a:t>sq</a:t>
            </a:r>
            <a:r>
              <a:rPr lang="en-US" dirty="0"/>
              <a:t> ft The biggest lot size of the sold home is 215,245 </a:t>
            </a:r>
            <a:r>
              <a:rPr lang="en-US" dirty="0" err="1"/>
              <a:t>sq</a:t>
            </a:r>
            <a:r>
              <a:rPr lang="en-US" dirty="0"/>
              <a:t> ft The smallest lot size of the sold home is 1,300 </a:t>
            </a:r>
            <a:r>
              <a:rPr lang="en-US" dirty="0" err="1"/>
              <a:t>sq</a:t>
            </a:r>
            <a:r>
              <a:rPr lang="en-US" dirty="0"/>
              <a:t> ft.</a:t>
            </a:r>
          </a:p>
        </p:txBody>
      </p:sp>
      <p:sp>
        <p:nvSpPr>
          <p:cNvPr id="4" name="Slide Number Placeholder 3"/>
          <p:cNvSpPr>
            <a:spLocks noGrp="1"/>
          </p:cNvSpPr>
          <p:nvPr>
            <p:ph type="sldNum" sz="quarter" idx="5"/>
          </p:nvPr>
        </p:nvSpPr>
        <p:spPr/>
        <p:txBody>
          <a:bodyPr/>
          <a:lstStyle/>
          <a:p>
            <a:fld id="{3D852661-753D-4545-A26F-9B6B723B1FD8}" type="slidenum">
              <a:rPr lang="en-US" smtClean="0"/>
              <a:t>8</a:t>
            </a:fld>
            <a:endParaRPr lang="en-US"/>
          </a:p>
        </p:txBody>
      </p:sp>
    </p:spTree>
    <p:extLst>
      <p:ext uri="{BB962C8B-B14F-4D97-AF65-F5344CB8AC3E}">
        <p14:creationId xmlns:p14="http://schemas.microsoft.com/office/powerpoint/2010/main" val="199135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a seasonal pattern with sales high in June and July. The season picks up in March.</a:t>
            </a:r>
          </a:p>
        </p:txBody>
      </p:sp>
      <p:sp>
        <p:nvSpPr>
          <p:cNvPr id="4" name="Slide Number Placeholder 3"/>
          <p:cNvSpPr>
            <a:spLocks noGrp="1"/>
          </p:cNvSpPr>
          <p:nvPr>
            <p:ph type="sldNum" sz="quarter" idx="5"/>
          </p:nvPr>
        </p:nvSpPr>
        <p:spPr/>
        <p:txBody>
          <a:bodyPr/>
          <a:lstStyle/>
          <a:p>
            <a:fld id="{3D852661-753D-4545-A26F-9B6B723B1FD8}" type="slidenum">
              <a:rPr lang="en-US" smtClean="0"/>
              <a:t>9</a:t>
            </a:fld>
            <a:endParaRPr lang="en-US"/>
          </a:p>
        </p:txBody>
      </p:sp>
    </p:spTree>
    <p:extLst>
      <p:ext uri="{BB962C8B-B14F-4D97-AF65-F5344CB8AC3E}">
        <p14:creationId xmlns:p14="http://schemas.microsoft.com/office/powerpoint/2010/main" val="157202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a:t>
            </a:r>
            <a:r>
              <a:rPr lang="en-US" dirty="0" err="1"/>
              <a:t>GarageYrBlt</a:t>
            </a:r>
            <a:r>
              <a:rPr lang="en-US" dirty="0"/>
              <a:t> is highly correlated with </a:t>
            </a:r>
          </a:p>
          <a:p>
            <a:r>
              <a:rPr lang="en-US" dirty="0"/>
              <a:t># </a:t>
            </a:r>
            <a:r>
              <a:rPr lang="en-US" dirty="0" err="1"/>
              <a:t>YearBuilt</a:t>
            </a:r>
            <a:r>
              <a:rPr lang="en-US" dirty="0"/>
              <a:t>, which means that garages were built along with the house. </a:t>
            </a:r>
          </a:p>
          <a:p>
            <a:r>
              <a:rPr lang="en-US" dirty="0"/>
              <a:t># </a:t>
            </a:r>
            <a:r>
              <a:rPr lang="en-US" dirty="0" err="1"/>
              <a:t>BsmtQual</a:t>
            </a:r>
            <a:r>
              <a:rPr lang="en-US" dirty="0"/>
              <a:t> correlates with </a:t>
            </a:r>
            <a:r>
              <a:rPr lang="en-US" dirty="0" err="1"/>
              <a:t>OverallQual</a:t>
            </a:r>
            <a:r>
              <a:rPr lang="en-US" dirty="0"/>
              <a:t> and </a:t>
            </a:r>
            <a:r>
              <a:rPr lang="en-US" dirty="0" err="1"/>
              <a:t>TotalBsmtSF</a:t>
            </a:r>
            <a:r>
              <a:rPr lang="en-US" dirty="0"/>
              <a:t> correlates highly with 1stFlrSF,</a:t>
            </a:r>
          </a:p>
          <a:p>
            <a:r>
              <a:rPr lang="en-US" dirty="0"/>
              <a:t># which both make a lot of sense. We also see that </a:t>
            </a:r>
            <a:r>
              <a:rPr lang="en-US" dirty="0" err="1"/>
              <a:t>KitchenQual</a:t>
            </a:r>
            <a:r>
              <a:rPr lang="en-US" dirty="0"/>
              <a:t> correlates highly with </a:t>
            </a:r>
          </a:p>
          <a:p>
            <a:r>
              <a:rPr lang="en-US" dirty="0"/>
              <a:t># </a:t>
            </a:r>
            <a:r>
              <a:rPr lang="en-US" dirty="0" err="1"/>
              <a:t>ExteriorQual.GarageCars</a:t>
            </a:r>
            <a:r>
              <a:rPr lang="en-US" dirty="0"/>
              <a:t> and </a:t>
            </a:r>
            <a:r>
              <a:rPr lang="en-US" dirty="0" err="1"/>
              <a:t>GarageArea</a:t>
            </a:r>
            <a:r>
              <a:rPr lang="en-US" dirty="0"/>
              <a:t> are highly correlated so we can drop </a:t>
            </a:r>
            <a:r>
              <a:rPr lang="en-US" dirty="0" err="1"/>
              <a:t>GarageArea</a:t>
            </a:r>
            <a:endParaRPr lang="en-US" dirty="0"/>
          </a:p>
        </p:txBody>
      </p:sp>
      <p:sp>
        <p:nvSpPr>
          <p:cNvPr id="4" name="Slide Number Placeholder 3"/>
          <p:cNvSpPr>
            <a:spLocks noGrp="1"/>
          </p:cNvSpPr>
          <p:nvPr>
            <p:ph type="sldNum" sz="quarter" idx="5"/>
          </p:nvPr>
        </p:nvSpPr>
        <p:spPr/>
        <p:txBody>
          <a:bodyPr/>
          <a:lstStyle/>
          <a:p>
            <a:fld id="{3D852661-753D-4545-A26F-9B6B723B1FD8}" type="slidenum">
              <a:rPr lang="en-US" smtClean="0"/>
              <a:t>10</a:t>
            </a:fld>
            <a:endParaRPr lang="en-US"/>
          </a:p>
        </p:txBody>
      </p:sp>
    </p:spTree>
    <p:extLst>
      <p:ext uri="{BB962C8B-B14F-4D97-AF65-F5344CB8AC3E}">
        <p14:creationId xmlns:p14="http://schemas.microsoft.com/office/powerpoint/2010/main" val="1533961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95CD0-D26A-459C-BA14-9161F4C8F4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0AB57C8-4C73-46A3-ABFF-FE745CD83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A98210D-C299-4A26-A58E-7FA4025C76B7}"/>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DC5432EB-1D9C-4B9F-97C0-44034DF81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B5C898-16F2-4548-84BA-6CB6A2CE0683}"/>
              </a:ext>
            </a:extLst>
          </p:cNvPr>
          <p:cNvSpPr>
            <a:spLocks noGrp="1"/>
          </p:cNvSpPr>
          <p:nvPr>
            <p:ph type="sldNum" sz="quarter" idx="12"/>
          </p:nvPr>
        </p:nvSpPr>
        <p:spPr/>
        <p:txBody>
          <a:bodyPr/>
          <a:lstStyle/>
          <a:p>
            <a:fld id="{F3742084-D4D2-4489-BE91-2F368A5A624D}" type="slidenum">
              <a:rPr lang="en-US" smtClean="0"/>
              <a:t>‹#›</a:t>
            </a:fld>
            <a:endParaRPr lang="en-US"/>
          </a:p>
        </p:txBody>
      </p:sp>
      <p:sp>
        <p:nvSpPr>
          <p:cNvPr id="7" name="Rectangle 6">
            <a:extLst>
              <a:ext uri="{FF2B5EF4-FFF2-40B4-BE49-F238E27FC236}">
                <a16:creationId xmlns:a16="http://schemas.microsoft.com/office/drawing/2014/main" xmlns="" id="{2517F5CA-CA1C-4CE6-A3F2-2A3A1325E5FD}"/>
              </a:ext>
            </a:extLst>
          </p:cNvPr>
          <p:cNvSpPr/>
          <p:nvPr userDrawn="1"/>
        </p:nvSpPr>
        <p:spPr>
          <a:xfrm>
            <a:off x="9461241" y="158620"/>
            <a:ext cx="2351314" cy="20060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107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0F6D6-CA02-4E8C-8579-9F306D272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65EE87F-E45A-404B-A227-B45FB2F59D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81A728A-8622-4886-A619-BE53930A46E2}"/>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A9528CAE-40CF-49FB-BF10-CBA0605DB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A531A93-C88D-463F-A969-8E7248F8F0A5}"/>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130317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F00F14B-42E8-49E2-B92F-6B89ABDFB1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7E07E26-4410-44F9-8D5F-CE63F51D2C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509BBD3-AC9E-418C-8101-1C872B7C669A}"/>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BA24FAC6-30E1-4DF7-BDFC-34D41DEFA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E7305D3-5F2F-4D69-BC20-873FB6780361}"/>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307009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E23A3-9B53-49E8-B899-87C5158385A3}"/>
              </a:ext>
            </a:extLst>
          </p:cNvPr>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4D861CBA-3200-4AEC-A426-EE1435A4DD35}"/>
              </a:ext>
            </a:extLst>
          </p:cNvPr>
          <p:cNvSpPr>
            <a:spLocks noGrp="1"/>
          </p:cNvSpPr>
          <p:nvPr>
            <p:ph idx="1"/>
          </p:nvPr>
        </p:nvSpPr>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F7E394-165D-41A1-B47B-A3AD90FC33EE}"/>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08AF1BB8-BA23-45E7-896E-B8D3E216F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A92D322-3C91-4EAA-AFCD-26C4E851B7A5}"/>
              </a:ext>
            </a:extLst>
          </p:cNvPr>
          <p:cNvSpPr>
            <a:spLocks noGrp="1"/>
          </p:cNvSpPr>
          <p:nvPr>
            <p:ph type="sldNum" sz="quarter" idx="12"/>
          </p:nvPr>
        </p:nvSpPr>
        <p:spPr/>
        <p:txBody>
          <a:bodyPr/>
          <a:lstStyle/>
          <a:p>
            <a:fld id="{F3742084-D4D2-4489-BE91-2F368A5A624D}" type="slidenum">
              <a:rPr lang="en-US" smtClean="0"/>
              <a:t>‹#›</a:t>
            </a:fld>
            <a:endParaRPr lang="en-US"/>
          </a:p>
        </p:txBody>
      </p:sp>
      <p:sp>
        <p:nvSpPr>
          <p:cNvPr id="7" name="Rectangle 6">
            <a:extLst>
              <a:ext uri="{FF2B5EF4-FFF2-40B4-BE49-F238E27FC236}">
                <a16:creationId xmlns:a16="http://schemas.microsoft.com/office/drawing/2014/main" xmlns="" id="{AF23FC73-AEAF-44B0-8590-F3F37A5EBBE2}"/>
              </a:ext>
            </a:extLst>
          </p:cNvPr>
          <p:cNvSpPr/>
          <p:nvPr userDrawn="1"/>
        </p:nvSpPr>
        <p:spPr>
          <a:xfrm>
            <a:off x="9991724" y="1"/>
            <a:ext cx="2200275" cy="150495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8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97DC8-DC71-446A-B735-D3C688018D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1F4F427-B85F-45F9-A708-B97922BD57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6396FBB-8638-41A4-99B1-8A9064C1B77C}"/>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E195F4CD-DC3A-495B-A96E-901EAFA26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831143E-F1A3-4699-8FDE-89199C9531F1}"/>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281054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B9BE9D-FE88-4EA9-B170-0E13DF30F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7A81F23-5E75-49D0-9A5D-A69F2BF356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24F487D-B5E5-4956-AA17-A4FB9A7E5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3F2CAC4-FA47-4526-B83E-0DC43BA63D16}"/>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6" name="Footer Placeholder 5">
            <a:extLst>
              <a:ext uri="{FF2B5EF4-FFF2-40B4-BE49-F238E27FC236}">
                <a16:creationId xmlns:a16="http://schemas.microsoft.com/office/drawing/2014/main" xmlns="" id="{334C1CA9-896C-415A-BB25-84BB2BCF02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8B8C41A-28E3-4C96-835C-3295E7D4A1C4}"/>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176413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98D3E9-CEC8-48B4-BFDA-87A0C1DC2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1522F5F-BB1E-401A-A4D5-9B9BC6028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1F00D7E-458A-4CBC-A6C9-1EC1A218DB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2718508-677B-4519-AC38-8A5AB8C94E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BC70DB7-5599-4C97-A081-0266790946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BBB9847-BAF0-4438-8895-A3921ECA1F1A}"/>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8" name="Footer Placeholder 7">
            <a:extLst>
              <a:ext uri="{FF2B5EF4-FFF2-40B4-BE49-F238E27FC236}">
                <a16:creationId xmlns:a16="http://schemas.microsoft.com/office/drawing/2014/main" xmlns="" id="{6F8C2E27-FB22-47E4-AC13-3EDE05076E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FC6B139-F3E8-48ED-A3D1-6DDA10879D0C}"/>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10697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A69B77-80B6-4AFA-BE21-BBD65B2D83CC}"/>
              </a:ext>
            </a:extLst>
          </p:cNvPr>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xmlns="" id="{92705F08-D273-45D8-8C20-FC5F59A71DFB}"/>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4" name="Footer Placeholder 3">
            <a:extLst>
              <a:ext uri="{FF2B5EF4-FFF2-40B4-BE49-F238E27FC236}">
                <a16:creationId xmlns:a16="http://schemas.microsoft.com/office/drawing/2014/main" xmlns="" id="{CB674402-85EA-475E-B759-183B8D623A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F0F490E-7903-4C46-8E24-169A27B1B17C}"/>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263903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31FC5C0-9FD6-4662-B974-7BB4CBF5F107}"/>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3" name="Footer Placeholder 2">
            <a:extLst>
              <a:ext uri="{FF2B5EF4-FFF2-40B4-BE49-F238E27FC236}">
                <a16:creationId xmlns:a16="http://schemas.microsoft.com/office/drawing/2014/main" xmlns="" id="{DBAD2034-DCD3-4744-8631-05EA45CD92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BE58CC9-1DB9-4F7C-94E2-2083283A94C1}"/>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413249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7AB49C-8665-4334-9712-75F8BA592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DB0E887-710D-4F90-B0DC-ECB96AD96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EDDC6EE-68E2-45BD-AC6D-3CFBF53E3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8C31409-00C5-470C-928F-93F60F43A4E8}"/>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6" name="Footer Placeholder 5">
            <a:extLst>
              <a:ext uri="{FF2B5EF4-FFF2-40B4-BE49-F238E27FC236}">
                <a16:creationId xmlns:a16="http://schemas.microsoft.com/office/drawing/2014/main" xmlns="" id="{0747DDFF-435C-4389-BA51-1EA026AEA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201B87-73CD-45C2-8287-8718D1046348}"/>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188584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3FD1C-4B7D-459D-99AB-6F7E98549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A062633-ACB0-4514-BD30-8393A19AD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F063FB1-3F30-489A-A611-3469E3CBB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CDCDD60-6D3A-4A2C-B55B-C9C2376935CB}"/>
              </a:ext>
            </a:extLst>
          </p:cNvPr>
          <p:cNvSpPr>
            <a:spLocks noGrp="1"/>
          </p:cNvSpPr>
          <p:nvPr>
            <p:ph type="dt" sz="half" idx="10"/>
          </p:nvPr>
        </p:nvSpPr>
        <p:spPr/>
        <p:txBody>
          <a:bodyPr/>
          <a:lstStyle/>
          <a:p>
            <a:fld id="{75DE1088-C58E-428B-836B-E3E910FE376C}" type="datetimeFigureOut">
              <a:rPr lang="en-US" smtClean="0"/>
              <a:t>8/27/2019</a:t>
            </a:fld>
            <a:endParaRPr lang="en-US"/>
          </a:p>
        </p:txBody>
      </p:sp>
      <p:sp>
        <p:nvSpPr>
          <p:cNvPr id="6" name="Footer Placeholder 5">
            <a:extLst>
              <a:ext uri="{FF2B5EF4-FFF2-40B4-BE49-F238E27FC236}">
                <a16:creationId xmlns:a16="http://schemas.microsoft.com/office/drawing/2014/main" xmlns="" id="{DCC7967E-D400-4D81-A202-9549D018A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35ADB1B-B433-47DE-BBC6-91F8C3EE2609}"/>
              </a:ext>
            </a:extLst>
          </p:cNvPr>
          <p:cNvSpPr>
            <a:spLocks noGrp="1"/>
          </p:cNvSpPr>
          <p:nvPr>
            <p:ph type="sldNum" sz="quarter" idx="12"/>
          </p:nvPr>
        </p:nvSpPr>
        <p:spPr/>
        <p:txBody>
          <a:bodyPr/>
          <a:lstStyle/>
          <a:p>
            <a:fld id="{F3742084-D4D2-4489-BE91-2F368A5A624D}" type="slidenum">
              <a:rPr lang="en-US" smtClean="0"/>
              <a:t>‹#›</a:t>
            </a:fld>
            <a:endParaRPr lang="en-US"/>
          </a:p>
        </p:txBody>
      </p:sp>
    </p:spTree>
    <p:extLst>
      <p:ext uri="{BB962C8B-B14F-4D97-AF65-F5344CB8AC3E}">
        <p14:creationId xmlns:p14="http://schemas.microsoft.com/office/powerpoint/2010/main" val="4489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A71CD9-6317-4851-801D-A539E8DE3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C96F7C5-683A-4A71-B696-178D1B148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C4F29B-4413-4E06-A85A-9EB27EC29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E1088-C58E-428B-836B-E3E910FE376C}" type="datetimeFigureOut">
              <a:rPr lang="en-US" smtClean="0"/>
              <a:t>8/27/2019</a:t>
            </a:fld>
            <a:endParaRPr lang="en-US"/>
          </a:p>
        </p:txBody>
      </p:sp>
      <p:sp>
        <p:nvSpPr>
          <p:cNvPr id="5" name="Footer Placeholder 4">
            <a:extLst>
              <a:ext uri="{FF2B5EF4-FFF2-40B4-BE49-F238E27FC236}">
                <a16:creationId xmlns:a16="http://schemas.microsoft.com/office/drawing/2014/main" xmlns="" id="{4E8F7C7F-5EB0-427C-A2F4-BC0FB490C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66137B1-9573-4999-BB44-72C031648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42084-D4D2-4489-BE91-2F368A5A624D}" type="slidenum">
              <a:rPr lang="en-US" smtClean="0"/>
              <a:t>‹#›</a:t>
            </a:fld>
            <a:endParaRPr lang="en-US"/>
          </a:p>
        </p:txBody>
      </p:sp>
    </p:spTree>
    <p:extLst>
      <p:ext uri="{BB962C8B-B14F-4D97-AF65-F5344CB8AC3E}">
        <p14:creationId xmlns:p14="http://schemas.microsoft.com/office/powerpoint/2010/main" val="1517859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8714A-57CC-49AA-A8FB-8A90031FA588}"/>
              </a:ext>
            </a:extLst>
          </p:cNvPr>
          <p:cNvSpPr>
            <a:spLocks noGrp="1"/>
          </p:cNvSpPr>
          <p:nvPr>
            <p:ph type="ctrTitle"/>
          </p:nvPr>
        </p:nvSpPr>
        <p:spPr/>
        <p:txBody>
          <a:bodyPr/>
          <a:lstStyle/>
          <a:p>
            <a:r>
              <a:rPr lang="en-US" dirty="0"/>
              <a:t>Analysis and Predictions on the Ames Housing Market</a:t>
            </a:r>
          </a:p>
        </p:txBody>
      </p:sp>
      <p:sp>
        <p:nvSpPr>
          <p:cNvPr id="3" name="Subtitle 2">
            <a:extLst>
              <a:ext uri="{FF2B5EF4-FFF2-40B4-BE49-F238E27FC236}">
                <a16:creationId xmlns:a16="http://schemas.microsoft.com/office/drawing/2014/main" xmlns="" id="{7A8C5615-1A27-427B-8F63-D50EB2135E85}"/>
              </a:ext>
            </a:extLst>
          </p:cNvPr>
          <p:cNvSpPr>
            <a:spLocks noGrp="1"/>
          </p:cNvSpPr>
          <p:nvPr>
            <p:ph type="subTitle" idx="1"/>
          </p:nvPr>
        </p:nvSpPr>
        <p:spPr/>
        <p:txBody>
          <a:bodyPr>
            <a:normAutofit fontScale="92500" lnSpcReduction="10000"/>
          </a:bodyPr>
          <a:lstStyle/>
          <a:p>
            <a:endParaRPr lang="en-US" dirty="0"/>
          </a:p>
          <a:p>
            <a:endParaRPr lang="en-US" dirty="0"/>
          </a:p>
          <a:p>
            <a:r>
              <a:rPr lang="en-US" dirty="0"/>
              <a:t>							By The Resistance</a:t>
            </a:r>
          </a:p>
          <a:p>
            <a:r>
              <a:rPr lang="en-US" dirty="0"/>
              <a:t>							August 27</a:t>
            </a:r>
            <a:r>
              <a:rPr lang="en-US" baseline="30000" dirty="0"/>
              <a:t>th</a:t>
            </a:r>
            <a:r>
              <a:rPr lang="en-US" dirty="0"/>
              <a:t>, 2019</a:t>
            </a:r>
          </a:p>
        </p:txBody>
      </p:sp>
    </p:spTree>
    <p:extLst>
      <p:ext uri="{BB962C8B-B14F-4D97-AF65-F5344CB8AC3E}">
        <p14:creationId xmlns:p14="http://schemas.microsoft.com/office/powerpoint/2010/main" val="666977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2F1BD0-0CC9-4F3F-AEBC-E059EB7FADD9}"/>
              </a:ext>
            </a:extLst>
          </p:cNvPr>
          <p:cNvSpPr>
            <a:spLocks noGrp="1"/>
          </p:cNvSpPr>
          <p:nvPr>
            <p:ph type="title"/>
          </p:nvPr>
        </p:nvSpPr>
        <p:spPr/>
        <p:txBody>
          <a:bodyPr/>
          <a:lstStyle/>
          <a:p>
            <a:r>
              <a:rPr lang="en-US" dirty="0"/>
              <a:t>Correlation Matrix</a:t>
            </a:r>
          </a:p>
        </p:txBody>
      </p:sp>
      <p:pic>
        <p:nvPicPr>
          <p:cNvPr id="3074" name="Picture 2">
            <a:extLst>
              <a:ext uri="{FF2B5EF4-FFF2-40B4-BE49-F238E27FC236}">
                <a16:creationId xmlns:a16="http://schemas.microsoft.com/office/drawing/2014/main" xmlns="" id="{D53AE2D9-CDAA-41D4-B595-2BA788C4860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40828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xmlns="" id="{1DE6E16C-2DDD-43E2-89B2-39FA0D797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331" y="1848950"/>
            <a:ext cx="40076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828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A0B7F-98DE-4DC3-8A65-1197CC7CC02F}"/>
              </a:ext>
            </a:extLst>
          </p:cNvPr>
          <p:cNvSpPr>
            <a:spLocks noGrp="1"/>
          </p:cNvSpPr>
          <p:nvPr>
            <p:ph type="title"/>
          </p:nvPr>
        </p:nvSpPr>
        <p:spPr/>
        <p:txBody>
          <a:bodyPr/>
          <a:lstStyle/>
          <a:p>
            <a:r>
              <a:rPr lang="en-US" dirty="0"/>
              <a:t>Missingness and imputations</a:t>
            </a:r>
          </a:p>
        </p:txBody>
      </p:sp>
      <p:pic>
        <p:nvPicPr>
          <p:cNvPr id="5" name="Content Placeholder 4">
            <a:extLst>
              <a:ext uri="{FF2B5EF4-FFF2-40B4-BE49-F238E27FC236}">
                <a16:creationId xmlns:a16="http://schemas.microsoft.com/office/drawing/2014/main" xmlns="" id="{4F13F856-2A0F-42E2-89C7-067A1F230932}"/>
              </a:ext>
            </a:extLst>
          </p:cNvPr>
          <p:cNvPicPr>
            <a:picLocks noGrp="1" noChangeAspect="1"/>
          </p:cNvPicPr>
          <p:nvPr>
            <p:ph idx="1"/>
          </p:nvPr>
        </p:nvPicPr>
        <p:blipFill>
          <a:blip r:embed="rId2"/>
          <a:stretch>
            <a:fillRect/>
          </a:stretch>
        </p:blipFill>
        <p:spPr>
          <a:xfrm>
            <a:off x="4656055" y="1690688"/>
            <a:ext cx="1975570" cy="4351338"/>
          </a:xfrm>
          <a:prstGeom prst="rect">
            <a:avLst/>
          </a:prstGeom>
        </p:spPr>
      </p:pic>
    </p:spTree>
    <p:extLst>
      <p:ext uri="{BB962C8B-B14F-4D97-AF65-F5344CB8AC3E}">
        <p14:creationId xmlns:p14="http://schemas.microsoft.com/office/powerpoint/2010/main" val="279914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B2306FB-AB12-FE4E-83D2-DAFB04709669}"/>
              </a:ext>
            </a:extLst>
          </p:cNvPr>
          <p:cNvSpPr>
            <a:spLocks noGrp="1"/>
          </p:cNvSpPr>
          <p:nvPr>
            <p:ph type="title"/>
          </p:nvPr>
        </p:nvSpPr>
        <p:spPr/>
        <p:txBody>
          <a:bodyPr/>
          <a:lstStyle/>
          <a:p>
            <a:r>
              <a:rPr kumimoji="1" lang="en-US" altLang="zh-CN" dirty="0"/>
              <a:t>Log Transform </a:t>
            </a:r>
            <a:endParaRPr kumimoji="1" lang="zh-CN" altLang="en-US" dirty="0"/>
          </a:p>
        </p:txBody>
      </p:sp>
      <p:pic>
        <p:nvPicPr>
          <p:cNvPr id="5" name="内容占位符 4">
            <a:extLst>
              <a:ext uri="{FF2B5EF4-FFF2-40B4-BE49-F238E27FC236}">
                <a16:creationId xmlns:a16="http://schemas.microsoft.com/office/drawing/2014/main" xmlns="" id="{897969B1-C19D-B348-BF95-9CA06BA775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700" y="1951585"/>
            <a:ext cx="5321300" cy="3378200"/>
          </a:xfrm>
        </p:spPr>
      </p:pic>
      <p:pic>
        <p:nvPicPr>
          <p:cNvPr id="7" name="图片 6" descr="图片包含 文字, 地图&#10;&#10;描述已自动生成">
            <a:extLst>
              <a:ext uri="{FF2B5EF4-FFF2-40B4-BE49-F238E27FC236}">
                <a16:creationId xmlns:a16="http://schemas.microsoft.com/office/drawing/2014/main" xmlns="" id="{73E30DAB-A383-EA41-AF92-80AF97E3E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1951585"/>
            <a:ext cx="4762500" cy="3378200"/>
          </a:xfrm>
          <a:prstGeom prst="rect">
            <a:avLst/>
          </a:prstGeom>
        </p:spPr>
      </p:pic>
    </p:spTree>
    <p:extLst>
      <p:ext uri="{BB962C8B-B14F-4D97-AF65-F5344CB8AC3E}">
        <p14:creationId xmlns:p14="http://schemas.microsoft.com/office/powerpoint/2010/main" val="361935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FBF4BF-C451-A34B-95D7-D2D65DF48BD3}"/>
              </a:ext>
            </a:extLst>
          </p:cNvPr>
          <p:cNvSpPr>
            <a:spLocks noGrp="1"/>
          </p:cNvSpPr>
          <p:nvPr>
            <p:ph type="title"/>
          </p:nvPr>
        </p:nvSpPr>
        <p:spPr/>
        <p:txBody>
          <a:bodyPr/>
          <a:lstStyle/>
          <a:p>
            <a:r>
              <a:rPr kumimoji="1" lang="en-US" altLang="zh-CN" dirty="0"/>
              <a:t>Drop Outliers</a:t>
            </a:r>
            <a:endParaRPr kumimoji="1" lang="zh-CN" altLang="en-US" dirty="0"/>
          </a:p>
        </p:txBody>
      </p:sp>
      <p:sp>
        <p:nvSpPr>
          <p:cNvPr id="3" name="内容占位符 2">
            <a:extLst>
              <a:ext uri="{FF2B5EF4-FFF2-40B4-BE49-F238E27FC236}">
                <a16:creationId xmlns:a16="http://schemas.microsoft.com/office/drawing/2014/main" xmlns="" id="{3B9A2297-571D-4D44-936E-268153FF3C4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xmlns="" id="{D0A99DF5-C7B2-304D-8EC7-CB98773C9FC8}"/>
              </a:ext>
            </a:extLst>
          </p:cNvPr>
          <p:cNvPicPr>
            <a:picLocks noChangeAspect="1"/>
          </p:cNvPicPr>
          <p:nvPr/>
        </p:nvPicPr>
        <p:blipFill>
          <a:blip r:embed="rId2"/>
          <a:stretch>
            <a:fillRect/>
          </a:stretch>
        </p:blipFill>
        <p:spPr>
          <a:xfrm>
            <a:off x="708338" y="1814651"/>
            <a:ext cx="11071538" cy="4362312"/>
          </a:xfrm>
          <a:prstGeom prst="rect">
            <a:avLst/>
          </a:prstGeom>
        </p:spPr>
      </p:pic>
    </p:spTree>
    <p:extLst>
      <p:ext uri="{BB962C8B-B14F-4D97-AF65-F5344CB8AC3E}">
        <p14:creationId xmlns:p14="http://schemas.microsoft.com/office/powerpoint/2010/main" val="140326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9AC901-268C-1E43-9EF2-1993412E0D8E}"/>
              </a:ext>
            </a:extLst>
          </p:cNvPr>
          <p:cNvSpPr>
            <a:spLocks noGrp="1"/>
          </p:cNvSpPr>
          <p:nvPr>
            <p:ph type="title"/>
          </p:nvPr>
        </p:nvSpPr>
        <p:spPr/>
        <p:txBody>
          <a:bodyPr/>
          <a:lstStyle/>
          <a:p>
            <a:r>
              <a:rPr kumimoji="1" lang="en-US" altLang="zh-CN" dirty="0"/>
              <a:t>Create New Features</a:t>
            </a:r>
            <a:endParaRPr kumimoji="1" lang="zh-CN" altLang="en-US" dirty="0"/>
          </a:p>
        </p:txBody>
      </p:sp>
      <p:pic>
        <p:nvPicPr>
          <p:cNvPr id="5" name="内容占位符 4" descr="图片包含 屏幕截图&#10;&#10;描述已自动生成">
            <a:extLst>
              <a:ext uri="{FF2B5EF4-FFF2-40B4-BE49-F238E27FC236}">
                <a16:creationId xmlns:a16="http://schemas.microsoft.com/office/drawing/2014/main" xmlns="" id="{D150AC22-A47E-1345-B77F-55983FD51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20251"/>
            <a:ext cx="10515600" cy="2162085"/>
          </a:xfrm>
        </p:spPr>
      </p:pic>
    </p:spTree>
    <p:extLst>
      <p:ext uri="{BB962C8B-B14F-4D97-AF65-F5344CB8AC3E}">
        <p14:creationId xmlns:p14="http://schemas.microsoft.com/office/powerpoint/2010/main" val="318056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0658171-57D1-A14A-AE61-2CD2D2805975}"/>
              </a:ext>
            </a:extLst>
          </p:cNvPr>
          <p:cNvSpPr>
            <a:spLocks noGrp="1"/>
          </p:cNvSpPr>
          <p:nvPr>
            <p:ph type="title"/>
          </p:nvPr>
        </p:nvSpPr>
        <p:spPr/>
        <p:txBody>
          <a:bodyPr/>
          <a:lstStyle/>
          <a:p>
            <a:r>
              <a:rPr kumimoji="1" lang="en-US" altLang="zh-CN" dirty="0"/>
              <a:t>Feature Engineering</a:t>
            </a:r>
            <a:endParaRPr kumimoji="1" lang="zh-CN" altLang="en-US" dirty="0"/>
          </a:p>
        </p:txBody>
      </p:sp>
      <p:pic>
        <p:nvPicPr>
          <p:cNvPr id="9" name="内容占位符 8">
            <a:extLst>
              <a:ext uri="{FF2B5EF4-FFF2-40B4-BE49-F238E27FC236}">
                <a16:creationId xmlns:a16="http://schemas.microsoft.com/office/drawing/2014/main" xmlns="" id="{DA1F518A-EE6F-8348-891A-05B37FFB6F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10" y="2458310"/>
            <a:ext cx="10515600" cy="1282925"/>
          </a:xfrm>
        </p:spPr>
      </p:pic>
    </p:spTree>
    <p:extLst>
      <p:ext uri="{BB962C8B-B14F-4D97-AF65-F5344CB8AC3E}">
        <p14:creationId xmlns:p14="http://schemas.microsoft.com/office/powerpoint/2010/main" val="406701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IMPUTED FEATURES</a:t>
            </a:r>
          </a:p>
        </p:txBody>
      </p:sp>
      <p:sp>
        <p:nvSpPr>
          <p:cNvPr id="3" name="Content Placeholder 2"/>
          <p:cNvSpPr>
            <a:spLocks noGrp="1"/>
          </p:cNvSpPr>
          <p:nvPr>
            <p:ph idx="1"/>
          </p:nvPr>
        </p:nvSpPr>
        <p:spPr/>
        <p:txBody>
          <a:bodyPr>
            <a:noAutofit/>
          </a:bodyPr>
          <a:lstStyle/>
          <a:p>
            <a:pPr marL="571500" indent="-571500">
              <a:buFont typeface="Arial" charset="0"/>
              <a:buChar char="•"/>
            </a:pPr>
            <a:r>
              <a:rPr lang="en-US" dirty="0"/>
              <a:t>'Alley','MasVnrType','BsmtQual','BsmtCond','BsmtExposure','BsmtFinType1','BsmtFinType2','FireplaceQu','GarageType','GarageFinish’,'GarageQual','GarageCond','PoolQC','Fence','MiscFeature' </a:t>
            </a:r>
            <a:r>
              <a:rPr lang="mr-IN" dirty="0"/>
              <a:t>–</a:t>
            </a:r>
            <a:r>
              <a:rPr lang="en-US" dirty="0"/>
              <a:t> None </a:t>
            </a:r>
          </a:p>
          <a:p>
            <a:pPr marL="571500" indent="-571500">
              <a:buFont typeface="Arial" charset="0"/>
              <a:buChar char="•"/>
            </a:pPr>
            <a:endParaRPr lang="en-US" dirty="0"/>
          </a:p>
          <a:p>
            <a:pPr marL="571500" indent="-571500">
              <a:buFont typeface="Arial" charset="0"/>
              <a:buChar char="•"/>
            </a:pPr>
            <a:r>
              <a:rPr lang="en-US" dirty="0"/>
              <a:t>"Electrical” </a:t>
            </a:r>
            <a:r>
              <a:rPr lang="mr-IN" dirty="0"/>
              <a:t>–</a:t>
            </a:r>
            <a:r>
              <a:rPr lang="en-US" dirty="0"/>
              <a:t> </a:t>
            </a:r>
            <a:r>
              <a:rPr lang="en-US" dirty="0" err="1"/>
              <a:t>SBrkr</a:t>
            </a:r>
            <a:endParaRPr lang="en-US" dirty="0"/>
          </a:p>
          <a:p>
            <a:pPr marL="571500" indent="-571500">
              <a:buFont typeface="Arial" charset="0"/>
              <a:buChar char="•"/>
            </a:pPr>
            <a:endParaRPr lang="en-US" dirty="0"/>
          </a:p>
          <a:p>
            <a:pPr marL="571500" indent="-571500">
              <a:buFont typeface="Arial" charset="0"/>
              <a:buChar char="•"/>
            </a:pPr>
            <a:r>
              <a:rPr lang="en-US" dirty="0"/>
              <a:t>’</a:t>
            </a:r>
            <a:r>
              <a:rPr lang="en-US" dirty="0" err="1"/>
              <a:t>MasVnrArea</a:t>
            </a:r>
            <a:r>
              <a:rPr lang="en-US" dirty="0"/>
              <a:t>’ and ‘</a:t>
            </a:r>
            <a:r>
              <a:rPr lang="en-US" dirty="0" err="1"/>
              <a:t>GarageYrBlt</a:t>
            </a:r>
            <a:r>
              <a:rPr lang="en-US" dirty="0"/>
              <a:t>’ - 0 </a:t>
            </a:r>
          </a:p>
          <a:p>
            <a:pPr marL="571500" indent="-571500">
              <a:buFont typeface="Arial" charset="0"/>
              <a:buChar char="•"/>
            </a:pPr>
            <a:endParaRPr lang="en-US" dirty="0"/>
          </a:p>
          <a:p>
            <a:pPr marL="571500" indent="-571500">
              <a:buFont typeface="Arial" charset="0"/>
              <a:buChar char="•"/>
            </a:pPr>
            <a:r>
              <a:rPr lang="en-US" dirty="0"/>
              <a:t>‘</a:t>
            </a:r>
            <a:r>
              <a:rPr lang="en-US" dirty="0" err="1"/>
              <a:t>LotFrontage</a:t>
            </a:r>
            <a:r>
              <a:rPr lang="en-US" dirty="0"/>
              <a:t>’ </a:t>
            </a:r>
            <a:r>
              <a:rPr lang="mr-IN" dirty="0"/>
              <a:t>–</a:t>
            </a:r>
            <a:r>
              <a:rPr lang="en-US" dirty="0"/>
              <a:t> median and used ordinary least squares with </a:t>
            </a:r>
            <a:r>
              <a:rPr lang="en-US" dirty="0" err="1"/>
              <a:t>LotArea</a:t>
            </a:r>
            <a:r>
              <a:rPr lang="en-US" dirty="0"/>
              <a:t> as its predictor</a:t>
            </a:r>
          </a:p>
        </p:txBody>
      </p:sp>
    </p:spTree>
    <p:extLst>
      <p:ext uri="{BB962C8B-B14F-4D97-AF65-F5344CB8AC3E}">
        <p14:creationId xmlns:p14="http://schemas.microsoft.com/office/powerpoint/2010/main" val="174354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Target Variable </a:t>
            </a:r>
          </a:p>
        </p:txBody>
      </p:sp>
      <p:pic>
        <p:nvPicPr>
          <p:cNvPr id="4" name="Content Placeholder 3"/>
          <p:cNvPicPr>
            <a:picLocks noGrp="1" noChangeAspect="1"/>
          </p:cNvPicPr>
          <p:nvPr>
            <p:ph idx="1"/>
          </p:nvPr>
        </p:nvPicPr>
        <p:blipFill>
          <a:blip r:embed="rId2"/>
          <a:stretch>
            <a:fillRect/>
          </a:stretch>
        </p:blipFill>
        <p:spPr>
          <a:xfrm>
            <a:off x="701040" y="1868636"/>
            <a:ext cx="5394960" cy="3878908"/>
          </a:xfrm>
          <a:prstGeom prst="rect">
            <a:avLst/>
          </a:prstGeom>
        </p:spPr>
      </p:pic>
      <p:pic>
        <p:nvPicPr>
          <p:cNvPr id="5" name="Picture 4"/>
          <p:cNvPicPr>
            <a:picLocks noChangeAspect="1"/>
          </p:cNvPicPr>
          <p:nvPr/>
        </p:nvPicPr>
        <p:blipFill>
          <a:blip r:embed="rId3"/>
          <a:stretch>
            <a:fillRect/>
          </a:stretch>
        </p:blipFill>
        <p:spPr>
          <a:xfrm>
            <a:off x="6450104" y="1868636"/>
            <a:ext cx="5741896" cy="3878908"/>
          </a:xfrm>
          <a:prstGeom prst="rect">
            <a:avLst/>
          </a:prstGeom>
        </p:spPr>
      </p:pic>
    </p:spTree>
    <p:extLst>
      <p:ext uri="{BB962C8B-B14F-4D97-AF65-F5344CB8AC3E}">
        <p14:creationId xmlns:p14="http://schemas.microsoft.com/office/powerpoint/2010/main" val="385472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CATEGORICAL FEATURES</a:t>
            </a:r>
          </a:p>
        </p:txBody>
      </p:sp>
      <p:sp>
        <p:nvSpPr>
          <p:cNvPr id="3" name="Content Placeholder 2"/>
          <p:cNvSpPr>
            <a:spLocks noGrp="1"/>
          </p:cNvSpPr>
          <p:nvPr>
            <p:ph idx="1"/>
          </p:nvPr>
        </p:nvSpPr>
        <p:spPr/>
        <p:txBody>
          <a:bodyPr>
            <a:normAutofit fontScale="40000" lnSpcReduction="20000"/>
          </a:bodyPr>
          <a:lstStyle/>
          <a:p>
            <a:pPr marL="571500" indent="-571500">
              <a:buFont typeface="Arial" charset="0"/>
              <a:buChar char="•"/>
            </a:pPr>
            <a:r>
              <a:rPr lang="en-US" sz="9600" dirty="0"/>
              <a:t>Analyzed value counts and box-plots for each categorical feature</a:t>
            </a:r>
          </a:p>
          <a:p>
            <a:pPr marL="571500" indent="-571500">
              <a:buFont typeface="Arial" charset="0"/>
              <a:buChar char="•"/>
            </a:pPr>
            <a:endParaRPr lang="en-US" sz="9600" dirty="0"/>
          </a:p>
          <a:p>
            <a:pPr marL="571500" indent="-571500">
              <a:buFont typeface="Arial" charset="0"/>
              <a:buChar char="•"/>
            </a:pPr>
            <a:r>
              <a:rPr lang="en-US" sz="9600" dirty="0"/>
              <a:t>Dropped categorical features with extremely uneven distribution of observations within each level of the feature </a:t>
            </a:r>
          </a:p>
          <a:p>
            <a:pPr marL="571500" indent="-571500">
              <a:buFont typeface="Arial" charset="0"/>
              <a:buChar char="•"/>
            </a:pPr>
            <a:endParaRPr lang="en-US" sz="9600" dirty="0"/>
          </a:p>
          <a:p>
            <a:pPr marL="571500" indent="-571500">
              <a:buFont typeface="Arial" charset="0"/>
              <a:buChar char="•"/>
            </a:pPr>
            <a:r>
              <a:rPr lang="en-US" sz="9600" dirty="0"/>
              <a:t>Dropped more features using an ANOVA test between each feature and Sale Price</a:t>
            </a:r>
            <a:endParaRPr lang="en-US" dirty="0"/>
          </a:p>
        </p:txBody>
      </p:sp>
    </p:spTree>
    <p:extLst>
      <p:ext uri="{BB962C8B-B14F-4D97-AF65-F5344CB8AC3E}">
        <p14:creationId xmlns:p14="http://schemas.microsoft.com/office/powerpoint/2010/main" val="562915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NUMERICAL FEATURES</a:t>
            </a:r>
          </a:p>
        </p:txBody>
      </p:sp>
      <p:sp>
        <p:nvSpPr>
          <p:cNvPr id="3" name="Content Placeholder 2"/>
          <p:cNvSpPr>
            <a:spLocks noGrp="1"/>
          </p:cNvSpPr>
          <p:nvPr>
            <p:ph idx="1"/>
          </p:nvPr>
        </p:nvSpPr>
        <p:spPr/>
        <p:txBody>
          <a:bodyPr>
            <a:normAutofit fontScale="47500" lnSpcReduction="20000"/>
          </a:bodyPr>
          <a:lstStyle/>
          <a:p>
            <a:pPr marL="571500" indent="-571500">
              <a:buFont typeface="Arial" charset="0"/>
              <a:buChar char="•"/>
            </a:pPr>
            <a:r>
              <a:rPr lang="en-US" sz="7000" dirty="0"/>
              <a:t>Analyzed histograms for each feature</a:t>
            </a:r>
          </a:p>
          <a:p>
            <a:pPr marL="571500" indent="-571500">
              <a:buFont typeface="Arial" charset="0"/>
              <a:buChar char="•"/>
            </a:pPr>
            <a:endParaRPr lang="en-US" sz="7000" dirty="0"/>
          </a:p>
          <a:p>
            <a:pPr marL="571500" indent="-571500">
              <a:buFont typeface="Arial" charset="0"/>
              <a:buChar char="•"/>
            </a:pPr>
            <a:r>
              <a:rPr lang="en-US" sz="7000" dirty="0"/>
              <a:t>Analyzed scatter plots between feature and Sale Price</a:t>
            </a:r>
          </a:p>
          <a:p>
            <a:pPr marL="1028700" lvl="1" indent="-571500">
              <a:buFont typeface="Arial" charset="0"/>
              <a:buChar char="•"/>
            </a:pPr>
            <a:r>
              <a:rPr lang="en-US" sz="7000" dirty="0"/>
              <a:t>Identified possible outliers </a:t>
            </a:r>
          </a:p>
          <a:p>
            <a:pPr marL="571500" indent="-571500">
              <a:buFont typeface="Arial" charset="0"/>
              <a:buChar char="•"/>
            </a:pPr>
            <a:endParaRPr lang="en-US" sz="7000" dirty="0"/>
          </a:p>
          <a:p>
            <a:pPr marL="571500" indent="-571500">
              <a:buFont typeface="Arial" charset="0"/>
              <a:buChar char="•"/>
            </a:pPr>
            <a:r>
              <a:rPr lang="en-US" sz="7000" dirty="0"/>
              <a:t>Dropped features if their correlation with Sale Price was less than 0.25</a:t>
            </a:r>
          </a:p>
          <a:p>
            <a:pPr marL="571500" indent="-571500">
              <a:buFont typeface="Arial" charset="0"/>
              <a:buChar char="•"/>
            </a:pPr>
            <a:endParaRPr lang="en-US" sz="7000" dirty="0"/>
          </a:p>
          <a:p>
            <a:pPr marL="571500" indent="-571500">
              <a:buFont typeface="Arial" charset="0"/>
              <a:buChar char="•"/>
            </a:pPr>
            <a:r>
              <a:rPr lang="en-US" sz="7000" dirty="0"/>
              <a:t>Removed features with high multicollinearity</a:t>
            </a:r>
            <a:endParaRPr lang="en-US" dirty="0"/>
          </a:p>
        </p:txBody>
      </p:sp>
    </p:spTree>
    <p:extLst>
      <p:ext uri="{BB962C8B-B14F-4D97-AF65-F5344CB8AC3E}">
        <p14:creationId xmlns:p14="http://schemas.microsoft.com/office/powerpoint/2010/main" val="374125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1B0301-6EB3-4FB9-8610-0F68B1F9140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DC5C10D8-12FD-441B-96B6-6DF91D89E016}"/>
              </a:ext>
            </a:extLst>
          </p:cNvPr>
          <p:cNvSpPr>
            <a:spLocks noGrp="1"/>
          </p:cNvSpPr>
          <p:nvPr>
            <p:ph idx="1"/>
          </p:nvPr>
        </p:nvSpPr>
        <p:spPr/>
        <p:txBody>
          <a:bodyPr/>
          <a:lstStyle/>
          <a:p>
            <a:r>
              <a:rPr lang="en-US" dirty="0"/>
              <a:t>Discovery questions on the Ames, Iowa housing dataset</a:t>
            </a:r>
          </a:p>
          <a:p>
            <a:r>
              <a:rPr lang="en-US" dirty="0"/>
              <a:t>Insights from modelling in R</a:t>
            </a:r>
          </a:p>
          <a:p>
            <a:r>
              <a:rPr lang="en-US" dirty="0"/>
              <a:t>Insights from modelling in Python</a:t>
            </a:r>
          </a:p>
        </p:txBody>
      </p:sp>
    </p:spTree>
    <p:extLst>
      <p:ext uri="{BB962C8B-B14F-4D97-AF65-F5344CB8AC3E}">
        <p14:creationId xmlns:p14="http://schemas.microsoft.com/office/powerpoint/2010/main" val="179721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KAGGLE SCORES</a:t>
            </a:r>
          </a:p>
        </p:txBody>
      </p:sp>
      <p:pic>
        <p:nvPicPr>
          <p:cNvPr id="4" name="Content Placeholder 3"/>
          <p:cNvPicPr>
            <a:picLocks noGrp="1" noChangeAspect="1"/>
          </p:cNvPicPr>
          <p:nvPr>
            <p:ph idx="1"/>
          </p:nvPr>
        </p:nvPicPr>
        <p:blipFill>
          <a:blip r:embed="rId2"/>
          <a:stretch>
            <a:fillRect/>
          </a:stretch>
        </p:blipFill>
        <p:spPr>
          <a:xfrm>
            <a:off x="6212264" y="1737995"/>
            <a:ext cx="5979735" cy="4754880"/>
          </a:xfrm>
          <a:prstGeom prst="rect">
            <a:avLst/>
          </a:prstGeom>
        </p:spPr>
      </p:pic>
      <p:pic>
        <p:nvPicPr>
          <p:cNvPr id="1026" name="Picture 2">
            <a:extLst>
              <a:ext uri="{FF2B5EF4-FFF2-40B4-BE49-F238E27FC236}">
                <a16:creationId xmlns:a16="http://schemas.microsoft.com/office/drawing/2014/main" xmlns="" id="{CCB2A214-6CCF-4BB5-87BA-C26245148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7" y="1690687"/>
            <a:ext cx="5608163" cy="475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F4891B-378C-4BAD-977D-F410DF704587}"/>
              </a:ext>
            </a:extLst>
          </p:cNvPr>
          <p:cNvSpPr>
            <a:spLocks noGrp="1"/>
          </p:cNvSpPr>
          <p:nvPr>
            <p:ph type="title"/>
          </p:nvPr>
        </p:nvSpPr>
        <p:spPr>
          <a:xfrm>
            <a:off x="873760" y="2640965"/>
            <a:ext cx="10886440" cy="1325563"/>
          </a:xfrm>
        </p:spPr>
        <p:txBody>
          <a:bodyPr>
            <a:normAutofit/>
          </a:bodyPr>
          <a:lstStyle/>
          <a:p>
            <a:pPr>
              <a:lnSpc>
                <a:spcPct val="100000"/>
              </a:lnSpc>
              <a:spcBef>
                <a:spcPts val="600"/>
              </a:spcBef>
              <a:spcAft>
                <a:spcPts val="1800"/>
              </a:spcAft>
            </a:pPr>
            <a:r>
              <a:rPr lang="en-US" dirty="0"/>
              <a:t>Multiple Regression Model in R</a:t>
            </a:r>
          </a:p>
        </p:txBody>
      </p:sp>
    </p:spTree>
    <p:extLst>
      <p:ext uri="{BB962C8B-B14F-4D97-AF65-F5344CB8AC3E}">
        <p14:creationId xmlns:p14="http://schemas.microsoft.com/office/powerpoint/2010/main" val="83661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smtClean="0"/>
              <a:t>Multiple Linear Regression Model in R</a:t>
            </a:r>
            <a:endParaRPr lang="en-US" dirty="0"/>
          </a:p>
        </p:txBody>
      </p:sp>
      <p:sp>
        <p:nvSpPr>
          <p:cNvPr id="3" name="Content Placeholder 2">
            <a:extLst>
              <a:ext uri="{FF2B5EF4-FFF2-40B4-BE49-F238E27FC236}">
                <a16:creationId xmlns:a16="http://schemas.microsoft.com/office/drawing/2014/main" xmlns="" id="{6FB6664C-AFC7-4D14-B582-9AF00E3ECC26}"/>
              </a:ext>
            </a:extLst>
          </p:cNvPr>
          <p:cNvSpPr>
            <a:spLocks noGrp="1"/>
          </p:cNvSpPr>
          <p:nvPr>
            <p:ph idx="1"/>
          </p:nvPr>
        </p:nvSpPr>
        <p:spPr/>
        <p:txBody>
          <a:bodyPr/>
          <a:lstStyle/>
          <a:p>
            <a:pPr marL="0" indent="0">
              <a:buNone/>
            </a:pPr>
            <a:r>
              <a:rPr lang="en-US" b="1" dirty="0" smtClean="0"/>
              <a:t>Procedures used:</a:t>
            </a:r>
          </a:p>
          <a:p>
            <a:r>
              <a:rPr lang="en-US" dirty="0" smtClean="0"/>
              <a:t>Forward Regression with BIC &lt;= </a:t>
            </a:r>
            <a:r>
              <a:rPr lang="en-US" dirty="0" smtClean="0">
                <a:solidFill>
                  <a:srgbClr val="FF0000"/>
                </a:solidFill>
              </a:rPr>
              <a:t>Best model</a:t>
            </a:r>
          </a:p>
          <a:p>
            <a:r>
              <a:rPr lang="en-US" dirty="0"/>
              <a:t>Forward Regression with </a:t>
            </a:r>
            <a:r>
              <a:rPr lang="en-US" dirty="0" smtClean="0"/>
              <a:t>AIC &lt;= Poor Performing model</a:t>
            </a:r>
          </a:p>
          <a:p>
            <a:r>
              <a:rPr lang="en-US" dirty="0" smtClean="0"/>
              <a:t>Backward Regression with BIC &lt;= </a:t>
            </a:r>
            <a:r>
              <a:rPr lang="en-US" dirty="0" smtClean="0">
                <a:solidFill>
                  <a:srgbClr val="FF0000"/>
                </a:solidFill>
              </a:rPr>
              <a:t>Second Best model</a:t>
            </a:r>
          </a:p>
          <a:p>
            <a:r>
              <a:rPr lang="en-US" dirty="0"/>
              <a:t>Backward Regression with </a:t>
            </a:r>
            <a:r>
              <a:rPr lang="en-US" dirty="0" smtClean="0"/>
              <a:t>AIC &lt;= Poor Performing model</a:t>
            </a:r>
            <a:endParaRPr lang="en-US" dirty="0"/>
          </a:p>
          <a:p>
            <a:endParaRPr lang="en-US" dirty="0"/>
          </a:p>
        </p:txBody>
      </p:sp>
    </p:spTree>
    <p:extLst>
      <p:ext uri="{BB962C8B-B14F-4D97-AF65-F5344CB8AC3E}">
        <p14:creationId xmlns:p14="http://schemas.microsoft.com/office/powerpoint/2010/main" val="230072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smtClean="0"/>
              <a:t>Multiple Linear Regression Model in R</a:t>
            </a:r>
            <a:endParaRPr lang="en-US" dirty="0"/>
          </a:p>
        </p:txBody>
      </p:sp>
      <p:sp>
        <p:nvSpPr>
          <p:cNvPr id="3" name="Content Placeholder 2">
            <a:extLst>
              <a:ext uri="{FF2B5EF4-FFF2-40B4-BE49-F238E27FC236}">
                <a16:creationId xmlns:a16="http://schemas.microsoft.com/office/drawing/2014/main" xmlns="" id="{6FB6664C-AFC7-4D14-B582-9AF00E3ECC26}"/>
              </a:ext>
            </a:extLst>
          </p:cNvPr>
          <p:cNvSpPr>
            <a:spLocks noGrp="1"/>
          </p:cNvSpPr>
          <p:nvPr>
            <p:ph idx="1"/>
          </p:nvPr>
        </p:nvSpPr>
        <p:spPr/>
        <p:txBody>
          <a:bodyPr/>
          <a:lstStyle/>
          <a:p>
            <a:pPr marL="0" indent="0">
              <a:buNone/>
            </a:pPr>
            <a:r>
              <a:rPr lang="en-US" b="1" dirty="0" smtClean="0"/>
              <a:t>Data Cleaning:</a:t>
            </a:r>
          </a:p>
          <a:p>
            <a:r>
              <a:rPr lang="en-US" dirty="0" smtClean="0">
                <a:solidFill>
                  <a:srgbClr val="FF0000"/>
                </a:solidFill>
              </a:rPr>
              <a:t>Categorical</a:t>
            </a:r>
            <a:r>
              <a:rPr lang="en-US" dirty="0" smtClean="0"/>
              <a:t> variables in the </a:t>
            </a:r>
            <a:r>
              <a:rPr lang="en-US" dirty="0" smtClean="0">
                <a:solidFill>
                  <a:srgbClr val="FF0000"/>
                </a:solidFill>
              </a:rPr>
              <a:t>Train</a:t>
            </a:r>
            <a:r>
              <a:rPr lang="en-US" dirty="0" smtClean="0"/>
              <a:t> data set have NAs that represent a factor level of </a:t>
            </a:r>
            <a:r>
              <a:rPr lang="en-US" dirty="0"/>
              <a:t>‘None</a:t>
            </a:r>
            <a:r>
              <a:rPr lang="en-US" dirty="0" smtClean="0"/>
              <a:t>’ =&gt; converted to ‘None’</a:t>
            </a:r>
            <a:endParaRPr lang="en-US" dirty="0"/>
          </a:p>
          <a:p>
            <a:r>
              <a:rPr lang="en-US" dirty="0" smtClean="0"/>
              <a:t>Categorical variables in the </a:t>
            </a:r>
            <a:r>
              <a:rPr lang="en-US" dirty="0" smtClean="0">
                <a:solidFill>
                  <a:srgbClr val="FF0000"/>
                </a:solidFill>
              </a:rPr>
              <a:t>Test</a:t>
            </a:r>
            <a:r>
              <a:rPr lang="en-US" dirty="0" smtClean="0"/>
              <a:t> data set have NAs that were imputed primarily using </a:t>
            </a:r>
            <a:r>
              <a:rPr lang="en-US" dirty="0" smtClean="0">
                <a:solidFill>
                  <a:srgbClr val="FF0000"/>
                </a:solidFill>
              </a:rPr>
              <a:t>mode, </a:t>
            </a:r>
            <a:r>
              <a:rPr lang="en-US" dirty="0"/>
              <a:t>or frequency of occurrence</a:t>
            </a:r>
          </a:p>
          <a:p>
            <a:r>
              <a:rPr lang="en-US" dirty="0" smtClean="0"/>
              <a:t>Caret library was used for imputing the </a:t>
            </a:r>
            <a:r>
              <a:rPr lang="en-US" dirty="0" smtClean="0">
                <a:solidFill>
                  <a:schemeClr val="accent6">
                    <a:lumMod val="75000"/>
                  </a:schemeClr>
                </a:solidFill>
              </a:rPr>
              <a:t>numerical variables </a:t>
            </a:r>
            <a:r>
              <a:rPr lang="en-US" dirty="0" smtClean="0"/>
              <a:t>using </a:t>
            </a:r>
            <a:r>
              <a:rPr lang="en-US" dirty="0" smtClean="0">
                <a:solidFill>
                  <a:schemeClr val="accent6">
                    <a:lumMod val="75000"/>
                  </a:schemeClr>
                </a:solidFill>
              </a:rPr>
              <a:t>KNN</a:t>
            </a:r>
            <a:r>
              <a:rPr lang="en-US" dirty="0" smtClean="0"/>
              <a:t> (K Nearest Neighbors) method in the Train data set, K = 38</a:t>
            </a:r>
          </a:p>
          <a:p>
            <a:r>
              <a:rPr lang="en-US" dirty="0" smtClean="0"/>
              <a:t>The numerical data in Test was imputed using KNN imputation from the Training data as a base</a:t>
            </a:r>
          </a:p>
          <a:p>
            <a:endParaRPr lang="en-US" dirty="0"/>
          </a:p>
        </p:txBody>
      </p:sp>
    </p:spTree>
    <p:extLst>
      <p:ext uri="{BB962C8B-B14F-4D97-AF65-F5344CB8AC3E}">
        <p14:creationId xmlns:p14="http://schemas.microsoft.com/office/powerpoint/2010/main" val="552215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p:txBody>
          <a:bodyPr/>
          <a:lstStyle/>
          <a:p>
            <a:pPr marL="0" indent="0">
              <a:buNone/>
            </a:pPr>
            <a:r>
              <a:rPr lang="en-US" b="1" dirty="0" smtClean="0"/>
              <a:t>Feature Engineering and Data Transformations:</a:t>
            </a:r>
          </a:p>
          <a:p>
            <a:r>
              <a:rPr lang="en-US" dirty="0" smtClean="0"/>
              <a:t>Corrected for skewness in the dependent variable </a:t>
            </a:r>
            <a:r>
              <a:rPr lang="en-US" dirty="0" smtClean="0">
                <a:solidFill>
                  <a:schemeClr val="accent6">
                    <a:lumMod val="75000"/>
                  </a:schemeClr>
                </a:solidFill>
              </a:rPr>
              <a:t>Sale Price</a:t>
            </a:r>
            <a:r>
              <a:rPr lang="en-US" dirty="0"/>
              <a:t>:</a:t>
            </a:r>
            <a:r>
              <a:rPr lang="en-US" dirty="0" smtClean="0"/>
              <a:t> </a:t>
            </a:r>
            <a:r>
              <a:rPr lang="en-US" dirty="0" smtClean="0">
                <a:solidFill>
                  <a:schemeClr val="accent6">
                    <a:lumMod val="75000"/>
                  </a:schemeClr>
                </a:solidFill>
              </a:rPr>
              <a:t>log transformation</a:t>
            </a:r>
            <a:r>
              <a:rPr lang="en-US" dirty="0" smtClean="0"/>
              <a:t> was used</a:t>
            </a:r>
          </a:p>
          <a:p>
            <a:r>
              <a:rPr lang="en-US" dirty="0" smtClean="0"/>
              <a:t>Corrected for a right skewed data distribution: the </a:t>
            </a:r>
            <a:r>
              <a:rPr lang="en-US" dirty="0" smtClean="0">
                <a:solidFill>
                  <a:srgbClr val="FF0000"/>
                </a:solidFill>
              </a:rPr>
              <a:t>independent</a:t>
            </a:r>
            <a:r>
              <a:rPr lang="en-US" dirty="0" smtClean="0"/>
              <a:t> </a:t>
            </a:r>
            <a:r>
              <a:rPr lang="en-US" dirty="0" smtClean="0">
                <a:solidFill>
                  <a:srgbClr val="FF0000"/>
                </a:solidFill>
              </a:rPr>
              <a:t>variables</a:t>
            </a:r>
            <a:r>
              <a:rPr lang="en-US" dirty="0" smtClean="0"/>
              <a:t> were transformed using </a:t>
            </a:r>
            <a:r>
              <a:rPr lang="en-US" dirty="0" err="1" smtClean="0">
                <a:solidFill>
                  <a:srgbClr val="FF0000"/>
                </a:solidFill>
              </a:rPr>
              <a:t>sqrt</a:t>
            </a:r>
            <a:r>
              <a:rPr lang="en-US" dirty="0" smtClean="0">
                <a:solidFill>
                  <a:srgbClr val="FF0000"/>
                </a:solidFill>
              </a:rPr>
              <a:t>(x)</a:t>
            </a:r>
            <a:r>
              <a:rPr lang="en-US" dirty="0"/>
              <a:t>,</a:t>
            </a:r>
            <a:r>
              <a:rPr lang="en-US" dirty="0" smtClean="0">
                <a:solidFill>
                  <a:srgbClr val="FF0000"/>
                </a:solidFill>
              </a:rPr>
              <a:t> </a:t>
            </a:r>
            <a:r>
              <a:rPr lang="en-US" dirty="0" smtClean="0"/>
              <a:t>as </a:t>
            </a:r>
            <a:r>
              <a:rPr lang="en-US" dirty="0"/>
              <a:t>log 0 </a:t>
            </a:r>
            <a:r>
              <a:rPr lang="en-US" dirty="0" smtClean="0"/>
              <a:t>is undefined</a:t>
            </a:r>
          </a:p>
          <a:p>
            <a:r>
              <a:rPr lang="en-US" dirty="0" smtClean="0"/>
              <a:t>KNN imputation in R included scaling (standardization) of all of the numerical variables</a:t>
            </a:r>
          </a:p>
          <a:p>
            <a:r>
              <a:rPr lang="en-US" dirty="0" smtClean="0"/>
              <a:t>Like variables such as Condition1, Condition2, and Exterior1, Exterior2 were combined</a:t>
            </a:r>
            <a:endParaRPr lang="en-US" dirty="0"/>
          </a:p>
        </p:txBody>
      </p:sp>
    </p:spTree>
    <p:extLst>
      <p:ext uri="{BB962C8B-B14F-4D97-AF65-F5344CB8AC3E}">
        <p14:creationId xmlns:p14="http://schemas.microsoft.com/office/powerpoint/2010/main" val="2498352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p:txBody>
          <a:bodyPr>
            <a:normAutofit/>
          </a:bodyPr>
          <a:lstStyle/>
          <a:p>
            <a:pPr marL="0" indent="0">
              <a:buNone/>
            </a:pPr>
            <a:r>
              <a:rPr lang="en-US" b="1" dirty="0" smtClean="0"/>
              <a:t>Feature Engineering and Data Transformations (Cont’d):</a:t>
            </a:r>
          </a:p>
          <a:p>
            <a:r>
              <a:rPr lang="en-US" dirty="0" smtClean="0"/>
              <a:t>Additional levels were </a:t>
            </a:r>
            <a:r>
              <a:rPr lang="en-US" dirty="0" smtClean="0">
                <a:solidFill>
                  <a:srgbClr val="FF0000"/>
                </a:solidFill>
              </a:rPr>
              <a:t>grouped</a:t>
            </a:r>
            <a:r>
              <a:rPr lang="en-US" dirty="0" smtClean="0"/>
              <a:t> for categorical variables in the </a:t>
            </a:r>
            <a:r>
              <a:rPr lang="en-US" dirty="0">
                <a:solidFill>
                  <a:srgbClr val="FF0000"/>
                </a:solidFill>
              </a:rPr>
              <a:t>T</a:t>
            </a:r>
            <a:r>
              <a:rPr lang="en-US" dirty="0" smtClean="0">
                <a:solidFill>
                  <a:srgbClr val="FF0000"/>
                </a:solidFill>
              </a:rPr>
              <a:t>est</a:t>
            </a:r>
            <a:r>
              <a:rPr lang="en-US" dirty="0" smtClean="0"/>
              <a:t> data set, to make them aligned to the Trained data set</a:t>
            </a:r>
          </a:p>
          <a:p>
            <a:r>
              <a:rPr lang="en-US" dirty="0" err="1" smtClean="0"/>
              <a:t>YrsAge</a:t>
            </a:r>
            <a:r>
              <a:rPr lang="en-US" dirty="0" smtClean="0"/>
              <a:t> and </a:t>
            </a:r>
            <a:r>
              <a:rPr lang="en-US" dirty="0" err="1" smtClean="0"/>
              <a:t>RemodeledYrs</a:t>
            </a:r>
            <a:r>
              <a:rPr lang="en-US" dirty="0" smtClean="0"/>
              <a:t> were created from </a:t>
            </a:r>
            <a:r>
              <a:rPr lang="en-US" dirty="0" err="1" smtClean="0"/>
              <a:t>YearBuilt</a:t>
            </a:r>
            <a:r>
              <a:rPr lang="en-US" dirty="0" smtClean="0"/>
              <a:t>, </a:t>
            </a:r>
            <a:r>
              <a:rPr lang="en-US" dirty="0" err="1" smtClean="0"/>
              <a:t>YrSold</a:t>
            </a:r>
            <a:r>
              <a:rPr lang="en-US" dirty="0"/>
              <a:t> </a:t>
            </a:r>
            <a:r>
              <a:rPr lang="en-US" dirty="0" smtClean="0"/>
              <a:t>&amp; </a:t>
            </a:r>
            <a:r>
              <a:rPr lang="en-US" dirty="0" err="1" smtClean="0"/>
              <a:t>YearRemodAdd</a:t>
            </a:r>
            <a:r>
              <a:rPr lang="en-US" dirty="0" smtClean="0"/>
              <a:t> variables</a:t>
            </a:r>
          </a:p>
          <a:p>
            <a:pPr marL="685800" lvl="2">
              <a:spcBef>
                <a:spcPts val="1000"/>
              </a:spcBef>
            </a:pPr>
            <a:r>
              <a:rPr lang="en-US" sz="2800" dirty="0"/>
              <a:t>Variables that </a:t>
            </a:r>
            <a:r>
              <a:rPr lang="en-US" sz="2800" dirty="0" smtClean="0"/>
              <a:t>are </a:t>
            </a:r>
            <a:r>
              <a:rPr lang="en-US" sz="2800" dirty="0"/>
              <a:t>correlated to </a:t>
            </a:r>
            <a:r>
              <a:rPr lang="en-US" sz="2800" dirty="0" smtClean="0"/>
              <a:t>the feature </a:t>
            </a:r>
            <a:r>
              <a:rPr lang="en-US" sz="2800" dirty="0"/>
              <a:t>engineered variables </a:t>
            </a:r>
            <a:r>
              <a:rPr lang="en-US" sz="2800" dirty="0" smtClean="0"/>
              <a:t>or that are </a:t>
            </a:r>
            <a:r>
              <a:rPr lang="en-US" sz="2800" dirty="0" smtClean="0">
                <a:solidFill>
                  <a:schemeClr val="accent6">
                    <a:lumMod val="75000"/>
                  </a:schemeClr>
                </a:solidFill>
              </a:rPr>
              <a:t>redundant</a:t>
            </a:r>
            <a:r>
              <a:rPr lang="en-US" sz="2800" dirty="0" smtClean="0"/>
              <a:t> were dropped</a:t>
            </a:r>
          </a:p>
          <a:p>
            <a:pPr marL="228600" lvl="1">
              <a:spcBef>
                <a:spcPts val="1000"/>
              </a:spcBef>
            </a:pPr>
            <a:r>
              <a:rPr lang="en-US" sz="2800" dirty="0" smtClean="0"/>
              <a:t>Categorical variables were </a:t>
            </a:r>
            <a:r>
              <a:rPr lang="en-US" sz="2800" dirty="0" err="1" smtClean="0"/>
              <a:t>dummified</a:t>
            </a:r>
            <a:r>
              <a:rPr lang="en-US" sz="2800" dirty="0" smtClean="0"/>
              <a:t> in the regression model</a:t>
            </a:r>
          </a:p>
          <a:p>
            <a:pPr marL="457200" lvl="2" indent="0">
              <a:spcBef>
                <a:spcPts val="1000"/>
              </a:spcBef>
              <a:buNone/>
            </a:pPr>
            <a:endParaRPr lang="en-US" sz="2800" dirty="0" smtClean="0"/>
          </a:p>
        </p:txBody>
      </p:sp>
    </p:spTree>
    <p:extLst>
      <p:ext uri="{BB962C8B-B14F-4D97-AF65-F5344CB8AC3E}">
        <p14:creationId xmlns:p14="http://schemas.microsoft.com/office/powerpoint/2010/main" val="5758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838200" y="1686187"/>
            <a:ext cx="10515600" cy="4490776"/>
          </a:xfrm>
        </p:spPr>
        <p:txBody>
          <a:bodyPr/>
          <a:lstStyle/>
          <a:p>
            <a:pPr marL="0" indent="0">
              <a:buNone/>
            </a:pPr>
            <a:r>
              <a:rPr lang="en-US" b="1" dirty="0" smtClean="0"/>
              <a:t>Feature Engineering Outcomes (Linearity):</a:t>
            </a:r>
          </a:p>
          <a:p>
            <a:r>
              <a:rPr lang="en-US" dirty="0" smtClean="0"/>
              <a:t>Before</a:t>
            </a:r>
            <a:r>
              <a:rPr lang="en-US" b="1" dirty="0" smtClean="0"/>
              <a:t> </a:t>
            </a:r>
            <a:r>
              <a:rPr lang="en-US" dirty="0" smtClean="0"/>
              <a:t>Transformations				After Transformations</a:t>
            </a:r>
          </a:p>
          <a:p>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74" y="2762383"/>
            <a:ext cx="5298390" cy="342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854" y="2762383"/>
            <a:ext cx="5276676" cy="3455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4965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838200" y="1719743"/>
            <a:ext cx="10515600" cy="4457220"/>
          </a:xfrm>
        </p:spPr>
        <p:txBody>
          <a:bodyPr/>
          <a:lstStyle/>
          <a:p>
            <a:pPr marL="0" indent="0">
              <a:buNone/>
            </a:pPr>
            <a:r>
              <a:rPr lang="en-US" b="1" dirty="0" smtClean="0"/>
              <a:t>Feature Engineering Outcomes (Constant Variance):</a:t>
            </a:r>
          </a:p>
          <a:p>
            <a:r>
              <a:rPr lang="en-US" dirty="0" smtClean="0"/>
              <a:t>Before</a:t>
            </a:r>
            <a:r>
              <a:rPr lang="en-US" b="1" dirty="0" smtClean="0"/>
              <a:t> </a:t>
            </a:r>
            <a:r>
              <a:rPr lang="en-US" dirty="0" smtClean="0"/>
              <a:t>Transformations				After Transformations</a:t>
            </a:r>
          </a:p>
          <a:p>
            <a:endParaRPr lang="en-US" dirty="0" smtClean="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98" y="2785145"/>
            <a:ext cx="5263663" cy="3393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405" y="2687536"/>
            <a:ext cx="5763235" cy="357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697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796255" y="1560352"/>
            <a:ext cx="10515600" cy="4255884"/>
          </a:xfrm>
        </p:spPr>
        <p:txBody>
          <a:bodyPr/>
          <a:lstStyle/>
          <a:p>
            <a:pPr marL="0" indent="0">
              <a:buNone/>
            </a:pPr>
            <a:r>
              <a:rPr lang="en-US" b="1" dirty="0" smtClean="0">
                <a:solidFill>
                  <a:srgbClr val="FF0000"/>
                </a:solidFill>
              </a:rPr>
              <a:t>Forward Stepwise Model Selection (BIC)</a:t>
            </a:r>
            <a:r>
              <a:rPr lang="en-US" b="1" dirty="0" smtClean="0"/>
              <a:t> </a:t>
            </a:r>
            <a:r>
              <a:rPr lang="en-US" b="1" dirty="0" smtClean="0">
                <a:solidFill>
                  <a:srgbClr val="FF0000"/>
                </a:solidFill>
              </a:rPr>
              <a:t>on Full Train Data:</a:t>
            </a:r>
            <a:r>
              <a:rPr lang="en-US" dirty="0" smtClean="0"/>
              <a:t>	</a:t>
            </a:r>
          </a:p>
          <a:p>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58" y="2147582"/>
            <a:ext cx="5709450" cy="3707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409" y="2147583"/>
            <a:ext cx="5512803" cy="3766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2138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796255" y="1560352"/>
            <a:ext cx="10515600" cy="4255884"/>
          </a:xfrm>
        </p:spPr>
        <p:txBody>
          <a:bodyPr/>
          <a:lstStyle/>
          <a:p>
            <a:pPr marL="0" indent="0">
              <a:buNone/>
            </a:pPr>
            <a:r>
              <a:rPr lang="en-US" b="1" dirty="0" smtClean="0">
                <a:solidFill>
                  <a:srgbClr val="FF0000"/>
                </a:solidFill>
              </a:rPr>
              <a:t>Forward Stepwise Model Selection (BIC) on Full Train Data:</a:t>
            </a:r>
            <a:r>
              <a:rPr lang="en-US" dirty="0" smtClean="0"/>
              <a:t>	</a:t>
            </a:r>
          </a:p>
          <a:p>
            <a:r>
              <a:rPr lang="en-US" dirty="0" smtClean="0"/>
              <a:t>Removal of Outliers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60" y="2491531"/>
            <a:ext cx="5793340" cy="3875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70069" y="3338818"/>
            <a:ext cx="421917" cy="23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370068" y="5127072"/>
            <a:ext cx="421917" cy="234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298" y="2491531"/>
            <a:ext cx="5866700" cy="3875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09BDF-EDB3-4883-975B-5BF2D4132EC5}"/>
              </a:ext>
            </a:extLst>
          </p:cNvPr>
          <p:cNvSpPr>
            <a:spLocks noGrp="1"/>
          </p:cNvSpPr>
          <p:nvPr>
            <p:ph type="title"/>
          </p:nvPr>
        </p:nvSpPr>
        <p:spPr/>
        <p:txBody>
          <a:bodyPr/>
          <a:lstStyle/>
          <a:p>
            <a:r>
              <a:rPr lang="en-US" dirty="0"/>
              <a:t>City of Ames, Iowa</a:t>
            </a:r>
          </a:p>
        </p:txBody>
      </p:sp>
      <p:pic>
        <p:nvPicPr>
          <p:cNvPr id="4" name="Content Placeholder 3">
            <a:extLst>
              <a:ext uri="{FF2B5EF4-FFF2-40B4-BE49-F238E27FC236}">
                <a16:creationId xmlns:a16="http://schemas.microsoft.com/office/drawing/2014/main" xmlns="" id="{03B97FB2-D501-48C9-88A4-1FF7455A15D7}"/>
              </a:ext>
            </a:extLst>
          </p:cNvPr>
          <p:cNvPicPr>
            <a:picLocks noGrp="1" noChangeAspect="1"/>
          </p:cNvPicPr>
          <p:nvPr>
            <p:ph idx="1"/>
          </p:nvPr>
        </p:nvPicPr>
        <p:blipFill>
          <a:blip r:embed="rId3"/>
          <a:stretch>
            <a:fillRect/>
          </a:stretch>
        </p:blipFill>
        <p:spPr>
          <a:xfrm>
            <a:off x="655760" y="1535417"/>
            <a:ext cx="7715250" cy="4333875"/>
          </a:xfrm>
          <a:prstGeom prst="rect">
            <a:avLst/>
          </a:prstGeom>
        </p:spPr>
      </p:pic>
      <p:sp>
        <p:nvSpPr>
          <p:cNvPr id="5" name="TextBox 4">
            <a:extLst>
              <a:ext uri="{FF2B5EF4-FFF2-40B4-BE49-F238E27FC236}">
                <a16:creationId xmlns:a16="http://schemas.microsoft.com/office/drawing/2014/main" xmlns="" id="{4E255AB6-09B0-4C39-8D1F-88FECC99507F}"/>
              </a:ext>
            </a:extLst>
          </p:cNvPr>
          <p:cNvSpPr txBox="1"/>
          <p:nvPr/>
        </p:nvSpPr>
        <p:spPr>
          <a:xfrm>
            <a:off x="8739554" y="1535417"/>
            <a:ext cx="30245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Iowa State University</a:t>
            </a:r>
          </a:p>
          <a:p>
            <a:pPr marL="285750" indent="-285750">
              <a:buFont typeface="Arial" panose="020B0604020202020204" pitchFamily="34" charset="0"/>
              <a:buChar char="•"/>
            </a:pPr>
            <a:r>
              <a:rPr lang="en-US" dirty="0">
                <a:solidFill>
                  <a:srgbClr val="002060"/>
                </a:solidFill>
              </a:rPr>
              <a:t>Population: 67,154</a:t>
            </a:r>
          </a:p>
          <a:p>
            <a:pPr marL="285750" indent="-285750">
              <a:buFont typeface="Arial" panose="020B0604020202020204" pitchFamily="34" charset="0"/>
              <a:buChar char="•"/>
            </a:pPr>
            <a:r>
              <a:rPr lang="en-US" dirty="0">
                <a:solidFill>
                  <a:srgbClr val="002060"/>
                </a:solidFill>
              </a:rPr>
              <a:t>7</a:t>
            </a:r>
            <a:r>
              <a:rPr lang="en-US" baseline="30000" dirty="0">
                <a:solidFill>
                  <a:srgbClr val="002060"/>
                </a:solidFill>
              </a:rPr>
              <a:t>th</a:t>
            </a:r>
            <a:r>
              <a:rPr lang="en-US" dirty="0">
                <a:solidFill>
                  <a:srgbClr val="002060"/>
                </a:solidFill>
              </a:rPr>
              <a:t> largest city in Iowa</a:t>
            </a:r>
          </a:p>
          <a:p>
            <a:pPr marL="285750" indent="-285750">
              <a:buFont typeface="Arial" panose="020B0604020202020204" pitchFamily="34" charset="0"/>
              <a:buChar char="•"/>
            </a:pPr>
            <a:r>
              <a:rPr lang="en-US" dirty="0">
                <a:solidFill>
                  <a:srgbClr val="002060"/>
                </a:solidFill>
              </a:rPr>
              <a:t>Half of the residents are students</a:t>
            </a:r>
          </a:p>
          <a:p>
            <a:pPr marL="285750" indent="-285750">
              <a:buFont typeface="Arial" panose="020B0604020202020204" pitchFamily="34" charset="0"/>
              <a:buChar char="•"/>
            </a:pPr>
            <a:r>
              <a:rPr lang="en-US" dirty="0">
                <a:solidFill>
                  <a:srgbClr val="002060"/>
                </a:solidFill>
              </a:rPr>
              <a:t>Median home value is $182,900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34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796255" y="1560352"/>
            <a:ext cx="9463481" cy="4228052"/>
          </a:xfrm>
        </p:spPr>
        <p:txBody>
          <a:bodyPr/>
          <a:lstStyle/>
          <a:p>
            <a:pPr marL="0" indent="0">
              <a:buNone/>
            </a:pPr>
            <a:r>
              <a:rPr lang="en-US" b="1" dirty="0" smtClean="0">
                <a:solidFill>
                  <a:srgbClr val="FF0000"/>
                </a:solidFill>
              </a:rPr>
              <a:t>Forward Stepwise Selection (BIC) Model Outcome:</a:t>
            </a:r>
            <a:r>
              <a:rPr lang="en-US" dirty="0" smtClean="0"/>
              <a:t>	</a:t>
            </a:r>
          </a:p>
          <a:p>
            <a:pPr marL="0" indent="0">
              <a:buNone/>
            </a:pPr>
            <a:r>
              <a:rPr lang="en-US" dirty="0" smtClean="0"/>
              <a:t>Particularly significant to the model are these variables:</a:t>
            </a:r>
          </a:p>
          <a:p>
            <a:pPr marL="0" indent="0">
              <a:buNone/>
            </a:pPr>
            <a:r>
              <a:rPr lang="en-US" sz="2400" dirty="0" smtClean="0"/>
              <a:t>Overall Quality, Above Grade Living Area SF, Neighborhoods of Crawford and </a:t>
            </a:r>
            <a:r>
              <a:rPr lang="en-US" sz="2400" dirty="0" err="1" smtClean="0"/>
              <a:t>Sommerset</a:t>
            </a:r>
            <a:r>
              <a:rPr lang="en-US" sz="2400" dirty="0" smtClean="0"/>
              <a:t>, Roof Material, Sale Condition, and Kitchen Quality, all of which in higher qualities, increases the Sale Price on average.</a:t>
            </a:r>
          </a:p>
          <a:p>
            <a:pPr marL="0" indent="0">
              <a:buNone/>
            </a:pPr>
            <a:r>
              <a:rPr lang="en-US" dirty="0" smtClean="0"/>
              <a:t>							 </a:t>
            </a:r>
            <a:endParaRPr lang="en-US" dirty="0"/>
          </a:p>
          <a:p>
            <a:pPr marL="0" indent="0">
              <a:buNone/>
            </a:pPr>
            <a:endParaRPr lang="en-US"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72" y="3814623"/>
            <a:ext cx="62579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71" y="5639459"/>
            <a:ext cx="625792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248088" y="3827260"/>
            <a:ext cx="4641142" cy="1200329"/>
          </a:xfrm>
          <a:prstGeom prst="rect">
            <a:avLst/>
          </a:prstGeom>
          <a:noFill/>
        </p:spPr>
        <p:txBody>
          <a:bodyPr wrap="none" rtlCol="0">
            <a:spAutoFit/>
          </a:bodyPr>
          <a:lstStyle/>
          <a:p>
            <a:r>
              <a:rPr lang="en-US" sz="2400" dirty="0">
                <a:solidFill>
                  <a:schemeClr val="accent1">
                    <a:lumMod val="50000"/>
                  </a:schemeClr>
                </a:solidFill>
              </a:rPr>
              <a:t>Single Family Detached </a:t>
            </a:r>
            <a:r>
              <a:rPr lang="en-US" sz="2400" dirty="0" smtClean="0">
                <a:solidFill>
                  <a:schemeClr val="accent1">
                    <a:lumMod val="50000"/>
                  </a:schemeClr>
                </a:solidFill>
              </a:rPr>
              <a:t>homes</a:t>
            </a:r>
          </a:p>
          <a:p>
            <a:r>
              <a:rPr lang="en-US" sz="2400" dirty="0">
                <a:solidFill>
                  <a:schemeClr val="accent1">
                    <a:lumMod val="50000"/>
                  </a:schemeClr>
                </a:solidFill>
              </a:rPr>
              <a:t>o</a:t>
            </a:r>
            <a:r>
              <a:rPr lang="en-US" sz="2400" dirty="0" smtClean="0">
                <a:solidFill>
                  <a:schemeClr val="accent1">
                    <a:lumMod val="50000"/>
                  </a:schemeClr>
                </a:solidFill>
              </a:rPr>
              <a:t>n average, are </a:t>
            </a:r>
            <a:r>
              <a:rPr lang="en-US" sz="2400" dirty="0">
                <a:solidFill>
                  <a:schemeClr val="accent1">
                    <a:lumMod val="50000"/>
                  </a:schemeClr>
                </a:solidFill>
              </a:rPr>
              <a:t>valued </a:t>
            </a:r>
            <a:r>
              <a:rPr lang="en-US" sz="2400" dirty="0" smtClean="0">
                <a:solidFill>
                  <a:schemeClr val="accent1">
                    <a:lumMod val="50000"/>
                  </a:schemeClr>
                </a:solidFill>
              </a:rPr>
              <a:t>much more</a:t>
            </a:r>
          </a:p>
          <a:p>
            <a:r>
              <a:rPr lang="en-US" sz="2400" dirty="0">
                <a:solidFill>
                  <a:schemeClr val="accent1">
                    <a:lumMod val="50000"/>
                  </a:schemeClr>
                </a:solidFill>
              </a:rPr>
              <a:t>t</a:t>
            </a:r>
            <a:r>
              <a:rPr lang="en-US" sz="2400" dirty="0" smtClean="0">
                <a:solidFill>
                  <a:schemeClr val="accent1">
                    <a:lumMod val="50000"/>
                  </a:schemeClr>
                </a:solidFill>
              </a:rPr>
              <a:t>han Townhouses </a:t>
            </a:r>
            <a:r>
              <a:rPr lang="en-US" sz="2400" dirty="0">
                <a:solidFill>
                  <a:schemeClr val="accent1">
                    <a:lumMod val="50000"/>
                  </a:schemeClr>
                </a:solidFill>
              </a:rPr>
              <a:t>or Duplex homes</a:t>
            </a:r>
          </a:p>
        </p:txBody>
      </p:sp>
    </p:spTree>
    <p:extLst>
      <p:ext uri="{BB962C8B-B14F-4D97-AF65-F5344CB8AC3E}">
        <p14:creationId xmlns:p14="http://schemas.microsoft.com/office/powerpoint/2010/main" val="236792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Model in R</a:t>
            </a:r>
          </a:p>
        </p:txBody>
      </p:sp>
      <p:sp>
        <p:nvSpPr>
          <p:cNvPr id="3" name="Content Placeholder 2"/>
          <p:cNvSpPr>
            <a:spLocks noGrp="1"/>
          </p:cNvSpPr>
          <p:nvPr>
            <p:ph idx="1"/>
          </p:nvPr>
        </p:nvSpPr>
        <p:spPr>
          <a:xfrm>
            <a:off x="796255" y="1560352"/>
            <a:ext cx="10515600" cy="4255884"/>
          </a:xfrm>
        </p:spPr>
        <p:txBody>
          <a:bodyPr/>
          <a:lstStyle/>
          <a:p>
            <a:pPr marL="0" indent="0">
              <a:buNone/>
            </a:pPr>
            <a:r>
              <a:rPr lang="en-US" b="1" dirty="0" smtClean="0">
                <a:solidFill>
                  <a:srgbClr val="FF0000"/>
                </a:solidFill>
              </a:rPr>
              <a:t>Model Selection and AIC, BIC Criteria Comparison of Outcomes:</a:t>
            </a:r>
            <a:r>
              <a:rPr lang="en-US" dirty="0" smtClean="0"/>
              <a:t>	</a:t>
            </a:r>
          </a:p>
          <a:p>
            <a:pPr marL="0" indent="0">
              <a:buNone/>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888736385"/>
              </p:ext>
            </p:extLst>
          </p:nvPr>
        </p:nvGraphicFramePr>
        <p:xfrm>
          <a:off x="739160" y="2120627"/>
          <a:ext cx="10501155" cy="2229444"/>
        </p:xfrm>
        <a:graphic>
          <a:graphicData uri="http://schemas.openxmlformats.org/drawingml/2006/table">
            <a:tbl>
              <a:tblPr firstRow="1" bandRow="1">
                <a:tableStyleId>{5C22544A-7EE6-4342-B048-85BDC9FD1C3A}</a:tableStyleId>
              </a:tblPr>
              <a:tblGrid>
                <a:gridCol w="2100231"/>
                <a:gridCol w="2100231"/>
                <a:gridCol w="2100231"/>
                <a:gridCol w="2100231"/>
                <a:gridCol w="2100231"/>
              </a:tblGrid>
              <a:tr h="400644">
                <a:tc gridSpan="5">
                  <a:txBody>
                    <a:bodyPr/>
                    <a:lstStyle/>
                    <a:p>
                      <a:pPr algn="ctr"/>
                      <a:r>
                        <a:rPr lang="en-US" dirty="0" err="1" smtClean="0">
                          <a:solidFill>
                            <a:schemeClr val="tx1"/>
                          </a:solidFill>
                        </a:rPr>
                        <a:t>Kaggle</a:t>
                      </a:r>
                      <a:r>
                        <a:rPr lang="en-US" dirty="0" smtClean="0">
                          <a:solidFill>
                            <a:schemeClr val="tx1"/>
                          </a:solidFill>
                        </a:rPr>
                        <a:t> Submission Scores</a:t>
                      </a:r>
                      <a:endParaRPr lang="en-US" dirty="0">
                        <a:solidFill>
                          <a:schemeClr val="tx1"/>
                        </a:solidFill>
                      </a:endParaRPr>
                    </a:p>
                  </a:txBody>
                  <a:tcPr>
                    <a:solidFill>
                      <a:schemeClr val="accent1">
                        <a:lumMod val="60000"/>
                        <a:lumOff val="40000"/>
                      </a:schemeClr>
                    </a:solidFill>
                  </a:tcPr>
                </a:tc>
                <a:tc hMerge="1">
                  <a:txBody>
                    <a:bodyPr/>
                    <a:lstStyle/>
                    <a:p>
                      <a:endParaRPr lang="en-US" dirty="0"/>
                    </a:p>
                  </a:txBody>
                  <a:tcPr>
                    <a:solidFill>
                      <a:srgbClr val="7030A0"/>
                    </a:solidFill>
                  </a:tcPr>
                </a:tc>
                <a:tc hMerge="1">
                  <a:txBody>
                    <a:bodyPr/>
                    <a:lstStyle/>
                    <a:p>
                      <a:endParaRPr lang="en-US" dirty="0"/>
                    </a:p>
                  </a:txBody>
                  <a:tcPr>
                    <a:solidFill>
                      <a:srgbClr val="7030A0"/>
                    </a:solidFill>
                  </a:tcPr>
                </a:tc>
                <a:tc hMerge="1">
                  <a:txBody>
                    <a:bodyPr/>
                    <a:lstStyle/>
                    <a:p>
                      <a:endParaRPr lang="en-US" sz="1800" b="1" kern="1200" dirty="0">
                        <a:solidFill>
                          <a:schemeClr val="lt1"/>
                        </a:solidFill>
                        <a:latin typeface="+mn-lt"/>
                        <a:ea typeface="+mn-ea"/>
                        <a:cs typeface="+mn-cs"/>
                      </a:endParaRPr>
                    </a:p>
                  </a:txBody>
                  <a:tcPr>
                    <a:solidFill>
                      <a:srgbClr val="7030A0"/>
                    </a:solidFill>
                  </a:tcPr>
                </a:tc>
                <a:tc hMerge="1">
                  <a:txBody>
                    <a:bodyPr/>
                    <a:lstStyle/>
                    <a:p>
                      <a:endParaRPr lang="en-US" dirty="0"/>
                    </a:p>
                  </a:txBody>
                  <a:tcPr>
                    <a:solidFill>
                      <a:srgbClr val="7030A0"/>
                    </a:solidFill>
                  </a:tcPr>
                </a:tc>
              </a:tr>
              <a:tr h="863132">
                <a:tc>
                  <a:txBody>
                    <a:bodyPr/>
                    <a:lstStyle/>
                    <a:p>
                      <a:pPr algn="ctr"/>
                      <a:r>
                        <a:rPr lang="en-US" b="1" dirty="0" smtClean="0"/>
                        <a:t>Forward</a:t>
                      </a:r>
                      <a:r>
                        <a:rPr lang="en-US" b="1" baseline="0" dirty="0" smtClean="0"/>
                        <a:t> Selection </a:t>
                      </a:r>
                      <a:r>
                        <a:rPr lang="en-US" b="1" dirty="0" smtClean="0"/>
                        <a:t>BIC </a:t>
                      </a:r>
                      <a:endParaRPr lang="en-US" b="1" dirty="0"/>
                    </a:p>
                  </a:txBody>
                  <a:tcPr>
                    <a:solidFill>
                      <a:srgbClr val="8D42C6"/>
                    </a:solidFill>
                  </a:tcPr>
                </a:tc>
                <a:tc>
                  <a:txBody>
                    <a:bodyPr/>
                    <a:lstStyle/>
                    <a:p>
                      <a:pPr algn="ctr"/>
                      <a:r>
                        <a:rPr lang="en-US" b="1" dirty="0" smtClean="0"/>
                        <a:t>Backward</a:t>
                      </a:r>
                      <a:r>
                        <a:rPr lang="en-US" b="1" baseline="0" dirty="0" smtClean="0"/>
                        <a:t> Selection</a:t>
                      </a:r>
                    </a:p>
                    <a:p>
                      <a:pPr algn="ctr"/>
                      <a:r>
                        <a:rPr lang="en-US" b="1" baseline="0" dirty="0" smtClean="0"/>
                        <a:t>BIC </a:t>
                      </a:r>
                      <a:endParaRPr lang="en-US" b="1" dirty="0"/>
                    </a:p>
                  </a:txBody>
                  <a:tcPr>
                    <a:solidFill>
                      <a:srgbClr val="8D42C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Forward</a:t>
                      </a:r>
                      <a:r>
                        <a:rPr lang="en-US" b="1" baseline="0" dirty="0" smtClean="0"/>
                        <a:t> Selection A</a:t>
                      </a:r>
                      <a:r>
                        <a:rPr lang="en-US" b="1" dirty="0" smtClean="0"/>
                        <a:t>IC </a:t>
                      </a:r>
                    </a:p>
                    <a:p>
                      <a:pPr algn="ctr"/>
                      <a:endParaRPr lang="en-US" dirty="0"/>
                    </a:p>
                  </a:txBody>
                  <a:tcPr>
                    <a:solidFill>
                      <a:srgbClr val="8D42C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Backward</a:t>
                      </a:r>
                      <a:r>
                        <a:rPr lang="en-US" b="1" baseline="0" dirty="0" smtClean="0"/>
                        <a:t> Selection A</a:t>
                      </a:r>
                      <a:r>
                        <a:rPr lang="en-US" b="1" dirty="0" smtClean="0"/>
                        <a:t>IC </a:t>
                      </a:r>
                    </a:p>
                    <a:p>
                      <a:pPr algn="ctr"/>
                      <a:endParaRPr lang="en-US" sz="1800" b="1" kern="1200" dirty="0">
                        <a:solidFill>
                          <a:schemeClr val="lt1"/>
                        </a:solidFill>
                        <a:latin typeface="+mn-lt"/>
                        <a:ea typeface="+mn-ea"/>
                        <a:cs typeface="+mn-cs"/>
                      </a:endParaRPr>
                    </a:p>
                  </a:txBody>
                  <a:tcPr>
                    <a:solidFill>
                      <a:srgbClr val="8D42C6"/>
                    </a:solidFill>
                  </a:tcPr>
                </a:tc>
                <a:tc>
                  <a:txBody>
                    <a:bodyPr/>
                    <a:lstStyle/>
                    <a:p>
                      <a:r>
                        <a:rPr lang="en-US" dirty="0" smtClean="0"/>
                        <a:t>Forward Selection</a:t>
                      </a:r>
                    </a:p>
                    <a:p>
                      <a:r>
                        <a:rPr lang="en-US" dirty="0" smtClean="0"/>
                        <a:t>BIC (Data</a:t>
                      </a:r>
                      <a:r>
                        <a:rPr lang="en-US" baseline="0" dirty="0" smtClean="0"/>
                        <a:t> Split on Train 75%)</a:t>
                      </a:r>
                    </a:p>
                  </a:txBody>
                  <a:tcPr>
                    <a:solidFill>
                      <a:srgbClr val="9855CB">
                        <a:alpha val="79000"/>
                      </a:srgbClr>
                    </a:solidFill>
                  </a:tcPr>
                </a:tc>
              </a:tr>
              <a:tr h="860428">
                <a:tc>
                  <a:txBody>
                    <a:bodyPr/>
                    <a:lstStyle/>
                    <a:p>
                      <a:endParaRPr lang="en-US" dirty="0" smtClean="0"/>
                    </a:p>
                    <a:p>
                      <a:pPr algn="ctr"/>
                      <a:r>
                        <a:rPr lang="en-US" b="0" dirty="0" smtClean="0"/>
                        <a:t>0.12487</a:t>
                      </a:r>
                      <a:endParaRPr lang="en-US" b="0" dirty="0"/>
                    </a:p>
                  </a:txBody>
                  <a:tcPr/>
                </a:tc>
                <a:tc>
                  <a:txBody>
                    <a:bodyPr/>
                    <a:lstStyle/>
                    <a:p>
                      <a:pPr algn="ct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0.12507</a:t>
                      </a:r>
                    </a:p>
                    <a:p>
                      <a:pPr algn="ctr"/>
                      <a:endParaRPr lang="en-US" dirty="0"/>
                    </a:p>
                  </a:txBody>
                  <a:tcPr/>
                </a:tc>
                <a:tc>
                  <a:txBody>
                    <a:bodyPr/>
                    <a:lstStyle/>
                    <a:p>
                      <a:pPr algn="ctr"/>
                      <a:endParaRPr lang="en-US" dirty="0" smtClean="0"/>
                    </a:p>
                    <a:p>
                      <a:pPr algn="ctr"/>
                      <a:r>
                        <a:rPr lang="en-US" dirty="0" smtClean="0"/>
                        <a:t>0.16089</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0.16284</a:t>
                      </a:r>
                    </a:p>
                    <a:p>
                      <a:pPr algn="ctr"/>
                      <a:endParaRPr lang="en-US" dirty="0"/>
                    </a:p>
                  </a:txBody>
                  <a:tcPr/>
                </a:tc>
                <a:tc>
                  <a:txBody>
                    <a:bodyPr/>
                    <a:lstStyle/>
                    <a:p>
                      <a:pPr algn="ctr"/>
                      <a:endParaRPr lang="en-US" dirty="0" smtClean="0"/>
                    </a:p>
                    <a:p>
                      <a:pPr algn="ctr"/>
                      <a:r>
                        <a:rPr lang="en-US" dirty="0" smtClean="0"/>
                        <a:t>0.13065</a:t>
                      </a:r>
                      <a:endParaRPr lang="en-US" dirty="0"/>
                    </a:p>
                  </a:txBody>
                  <a:tcPr/>
                </a:tc>
              </a:tr>
            </a:tbl>
          </a:graphicData>
        </a:graphic>
      </p:graphicFrame>
      <p:sp>
        <p:nvSpPr>
          <p:cNvPr id="6" name="TextBox 5"/>
          <p:cNvSpPr txBox="1"/>
          <p:nvPr/>
        </p:nvSpPr>
        <p:spPr>
          <a:xfrm>
            <a:off x="838898" y="4563721"/>
            <a:ext cx="10301681"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accent1">
                    <a:lumMod val="50000"/>
                  </a:schemeClr>
                </a:solidFill>
              </a:rPr>
              <a:t>BIC </a:t>
            </a:r>
            <a:r>
              <a:rPr lang="en-US" sz="2000" b="1" dirty="0" smtClean="0">
                <a:solidFill>
                  <a:schemeClr val="accent1">
                    <a:lumMod val="50000"/>
                  </a:schemeClr>
                </a:solidFill>
              </a:rPr>
              <a:t>shows </a:t>
            </a:r>
            <a:r>
              <a:rPr lang="en-US" sz="2000" b="1" dirty="0">
                <a:solidFill>
                  <a:schemeClr val="accent1">
                    <a:lumMod val="50000"/>
                  </a:schemeClr>
                </a:solidFill>
              </a:rPr>
              <a:t>better prediction outcomes for </a:t>
            </a:r>
            <a:r>
              <a:rPr lang="en-US" sz="2000" b="1" dirty="0" smtClean="0">
                <a:solidFill>
                  <a:schemeClr val="accent1">
                    <a:lumMod val="50000"/>
                  </a:schemeClr>
                </a:solidFill>
              </a:rPr>
              <a:t>the house </a:t>
            </a:r>
            <a:r>
              <a:rPr lang="en-US" sz="2000" b="1" dirty="0">
                <a:solidFill>
                  <a:schemeClr val="accent1">
                    <a:lumMod val="50000"/>
                  </a:schemeClr>
                </a:solidFill>
              </a:rPr>
              <a:t>prices data </a:t>
            </a:r>
            <a:r>
              <a:rPr lang="en-US" sz="2000" b="1" dirty="0" smtClean="0">
                <a:solidFill>
                  <a:schemeClr val="accent1">
                    <a:lumMod val="50000"/>
                  </a:schemeClr>
                </a:solidFill>
              </a:rPr>
              <a:t>set, likely because the number of variables relative to the number of observations is large.</a:t>
            </a:r>
          </a:p>
          <a:p>
            <a:pPr marL="342900" indent="-342900">
              <a:buFont typeface="Arial" panose="020B0604020202020204" pitchFamily="34" charset="0"/>
              <a:buChar char="•"/>
            </a:pPr>
            <a:r>
              <a:rPr lang="en-US" sz="2000" b="1" dirty="0" smtClean="0">
                <a:solidFill>
                  <a:schemeClr val="accent1">
                    <a:lumMod val="50000"/>
                  </a:schemeClr>
                </a:solidFill>
              </a:rPr>
              <a:t>However, more observations can lead to a better prediction accuracy, as is shown here with a lower score when the observations are limited to a reduced training / test split data set.</a:t>
            </a:r>
          </a:p>
          <a:p>
            <a:pPr marL="342900" indent="-342900">
              <a:buFont typeface="Arial" panose="020B0604020202020204" pitchFamily="34" charset="0"/>
              <a:buChar char="•"/>
            </a:pPr>
            <a:r>
              <a:rPr lang="en-US" sz="2000" b="1" dirty="0" smtClean="0">
                <a:solidFill>
                  <a:schemeClr val="accent1">
                    <a:lumMod val="50000"/>
                  </a:schemeClr>
                </a:solidFill>
              </a:rPr>
              <a:t>K-fold cross validation with hyper parameter tuning can be used to better evaluate the model.</a:t>
            </a:r>
            <a:endParaRPr lang="en-US" sz="2000" b="1" dirty="0">
              <a:solidFill>
                <a:schemeClr val="accent1">
                  <a:lumMod val="50000"/>
                </a:schemeClr>
              </a:solidFill>
            </a:endParaRPr>
          </a:p>
        </p:txBody>
      </p:sp>
    </p:spTree>
    <p:extLst>
      <p:ext uri="{BB962C8B-B14F-4D97-AF65-F5344CB8AC3E}">
        <p14:creationId xmlns:p14="http://schemas.microsoft.com/office/powerpoint/2010/main" val="929762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A01493-C890-4BDE-9284-5FB6FE3A0694}"/>
              </a:ext>
            </a:extLst>
          </p:cNvPr>
          <p:cNvSpPr>
            <a:spLocks noGrp="1"/>
          </p:cNvSpPr>
          <p:nvPr>
            <p:ph type="title"/>
          </p:nvPr>
        </p:nvSpPr>
        <p:spPr/>
        <p:txBody>
          <a:bodyPr/>
          <a:lstStyle/>
          <a:p>
            <a:r>
              <a:rPr lang="en-US" dirty="0"/>
              <a:t>Multiple Regression in Python</a:t>
            </a:r>
          </a:p>
        </p:txBody>
      </p:sp>
      <p:sp>
        <p:nvSpPr>
          <p:cNvPr id="3" name="Content Placeholder 2">
            <a:extLst>
              <a:ext uri="{FF2B5EF4-FFF2-40B4-BE49-F238E27FC236}">
                <a16:creationId xmlns:a16="http://schemas.microsoft.com/office/drawing/2014/main" xmlns="" id="{8AC1B4DF-F02E-4D60-93CF-C9DEF7FD94C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1983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The Target</a:t>
            </a:r>
          </a:p>
        </p:txBody>
      </p:sp>
      <p:pic>
        <p:nvPicPr>
          <p:cNvPr id="3" name="Picture 2">
            <a:extLst>
              <a:ext uri="{FF2B5EF4-FFF2-40B4-BE49-F238E27FC236}">
                <a16:creationId xmlns:a16="http://schemas.microsoft.com/office/drawing/2014/main" xmlns="" id="{1E1C8819-77F1-3346-AD25-324C832ABD5D}"/>
              </a:ext>
            </a:extLst>
          </p:cNvPr>
          <p:cNvPicPr>
            <a:picLocks noChangeAspect="1"/>
          </p:cNvPicPr>
          <p:nvPr/>
        </p:nvPicPr>
        <p:blipFill>
          <a:blip r:embed="rId2"/>
          <a:stretch>
            <a:fillRect/>
          </a:stretch>
        </p:blipFill>
        <p:spPr>
          <a:xfrm>
            <a:off x="1518138" y="1690688"/>
            <a:ext cx="9118136" cy="4041897"/>
          </a:xfrm>
          <a:prstGeom prst="rect">
            <a:avLst/>
          </a:prstGeom>
        </p:spPr>
      </p:pic>
    </p:spTree>
    <p:extLst>
      <p:ext uri="{BB962C8B-B14F-4D97-AF65-F5344CB8AC3E}">
        <p14:creationId xmlns:p14="http://schemas.microsoft.com/office/powerpoint/2010/main" val="3873839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The Target</a:t>
            </a:r>
          </a:p>
        </p:txBody>
      </p:sp>
      <p:pic>
        <p:nvPicPr>
          <p:cNvPr id="4" name="Picture 3">
            <a:extLst>
              <a:ext uri="{FF2B5EF4-FFF2-40B4-BE49-F238E27FC236}">
                <a16:creationId xmlns:a16="http://schemas.microsoft.com/office/drawing/2014/main" xmlns="" id="{50A91CA7-7608-1E48-BE19-974CE0BA23BD}"/>
              </a:ext>
            </a:extLst>
          </p:cNvPr>
          <p:cNvPicPr>
            <a:picLocks noChangeAspect="1"/>
          </p:cNvPicPr>
          <p:nvPr/>
        </p:nvPicPr>
        <p:blipFill>
          <a:blip r:embed="rId2"/>
          <a:stretch>
            <a:fillRect/>
          </a:stretch>
        </p:blipFill>
        <p:spPr>
          <a:xfrm>
            <a:off x="1078523" y="2018934"/>
            <a:ext cx="8412093" cy="3549527"/>
          </a:xfrm>
          <a:prstGeom prst="rect">
            <a:avLst/>
          </a:prstGeom>
        </p:spPr>
      </p:pic>
    </p:spTree>
    <p:extLst>
      <p:ext uri="{BB962C8B-B14F-4D97-AF65-F5344CB8AC3E}">
        <p14:creationId xmlns:p14="http://schemas.microsoft.com/office/powerpoint/2010/main" val="717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 Feature Engineering</a:t>
            </a:r>
          </a:p>
        </p:txBody>
      </p:sp>
      <p:sp>
        <p:nvSpPr>
          <p:cNvPr id="3" name="Rectangle 2">
            <a:extLst>
              <a:ext uri="{FF2B5EF4-FFF2-40B4-BE49-F238E27FC236}">
                <a16:creationId xmlns:a16="http://schemas.microsoft.com/office/drawing/2014/main" xmlns="" id="{4C38BAFC-0EE9-9F4C-9FF1-0A858693FDEB}"/>
              </a:ext>
            </a:extLst>
          </p:cNvPr>
          <p:cNvSpPr/>
          <p:nvPr/>
        </p:nvSpPr>
        <p:spPr>
          <a:xfrm>
            <a:off x="1025490" y="1854055"/>
            <a:ext cx="10074632" cy="5355312"/>
          </a:xfrm>
          <a:prstGeom prst="rect">
            <a:avLst/>
          </a:prstGeom>
        </p:spPr>
        <p:txBody>
          <a:bodyPr wrap="square">
            <a:spAutoFit/>
          </a:bodyPr>
          <a:lstStyle/>
          <a:p>
            <a:pPr marL="285750" indent="-285750">
              <a:buFont typeface="Wingdings" pitchFamily="2" charset="2"/>
              <a:buChar char="§"/>
            </a:pPr>
            <a:r>
              <a:rPr lang="en-US" dirty="0"/>
              <a:t>Categorical variables in the Train data set have NAs that represent a factor of ‘None’ =&gt; converted to ‘None’</a:t>
            </a:r>
          </a:p>
          <a:p>
            <a:pPr marL="742950" lvl="1" indent="-285750">
              <a:buSzPct val="150000"/>
              <a:buFont typeface="System Font Regular"/>
              <a:buChar char="-"/>
            </a:pPr>
            <a:r>
              <a:rPr lang="en-US" dirty="0"/>
              <a:t>Remaining NA’s were imputed using the mean</a:t>
            </a:r>
          </a:p>
          <a:p>
            <a:pPr marL="742950" lvl="1" indent="-285750">
              <a:buSzPct val="150000"/>
              <a:buFont typeface="System Font Regular"/>
              <a:buChar char="-"/>
            </a:pPr>
            <a:endParaRPr lang="en-US" dirty="0"/>
          </a:p>
          <a:p>
            <a:pPr marL="285750" indent="-285750">
              <a:buFont typeface="Wingdings" pitchFamily="2" charset="2"/>
              <a:buChar char="§"/>
            </a:pPr>
            <a:r>
              <a:rPr lang="en-US" dirty="0"/>
              <a:t>Categorical variables that were strongly related to the target were converted to numeric data:</a:t>
            </a:r>
          </a:p>
          <a:p>
            <a:pPr marL="742950" lvl="1" indent="-285750">
              <a:buSzPct val="150000"/>
              <a:buFont typeface="System Font Regular"/>
              <a:buChar char="-"/>
            </a:pPr>
            <a:r>
              <a:rPr lang="en-US" dirty="0"/>
              <a:t>‘</a:t>
            </a:r>
            <a:r>
              <a:rPr lang="en-US" dirty="0" err="1"/>
              <a:t>MSZoning</a:t>
            </a:r>
            <a:r>
              <a:rPr lang="en-US" dirty="0"/>
              <a:t>', 'Neighborhood', 'Condition2', '</a:t>
            </a:r>
            <a:r>
              <a:rPr lang="en-US" dirty="0" err="1"/>
              <a:t>MasVnrType</a:t>
            </a:r>
            <a:r>
              <a:rPr lang="en-US" dirty="0"/>
              <a:t>', '</a:t>
            </a:r>
            <a:r>
              <a:rPr lang="en-US" dirty="0" err="1"/>
              <a:t>ExterQual</a:t>
            </a:r>
            <a:r>
              <a:rPr lang="en-US" dirty="0"/>
              <a:t>', '</a:t>
            </a:r>
            <a:r>
              <a:rPr lang="en-US" dirty="0" err="1"/>
              <a:t>BsmtQual</a:t>
            </a:r>
            <a:r>
              <a:rPr lang="en-US" dirty="0"/>
              <a:t>','</a:t>
            </a:r>
            <a:r>
              <a:rPr lang="en-US" dirty="0" err="1"/>
              <a:t>CentralAir</a:t>
            </a:r>
            <a:r>
              <a:rPr lang="en-US" dirty="0"/>
              <a:t>', 'Electrical', '</a:t>
            </a:r>
            <a:r>
              <a:rPr lang="en-US" dirty="0" err="1"/>
              <a:t>KitchenQual</a:t>
            </a:r>
            <a:r>
              <a:rPr lang="en-US" dirty="0"/>
              <a:t>', '</a:t>
            </a:r>
            <a:r>
              <a:rPr lang="en-US" dirty="0" err="1"/>
              <a:t>SaleType</a:t>
            </a:r>
            <a:r>
              <a:rPr lang="en-US" dirty="0"/>
              <a:t>’</a:t>
            </a:r>
          </a:p>
          <a:p>
            <a:pPr marL="742950" lvl="1" indent="-285750">
              <a:buSzPct val="150000"/>
              <a:buFont typeface="System Font Regular"/>
              <a:buChar char="-"/>
            </a:pPr>
            <a:endParaRPr lang="en-US" dirty="0"/>
          </a:p>
          <a:p>
            <a:pPr marL="285750" indent="-285750">
              <a:buFont typeface="Wingdings" pitchFamily="2" charset="2"/>
              <a:buChar char="§"/>
            </a:pPr>
            <a:r>
              <a:rPr lang="en-US" dirty="0"/>
              <a:t>Transformed </a:t>
            </a:r>
            <a:r>
              <a:rPr lang="en-US" dirty="0" err="1"/>
              <a:t>GrLivArea</a:t>
            </a:r>
            <a:r>
              <a:rPr lang="en-US" dirty="0"/>
              <a:t> to a log value</a:t>
            </a:r>
          </a:p>
          <a:p>
            <a:pPr marL="285750" indent="-285750">
              <a:buFont typeface="Wingdings" pitchFamily="2" charset="2"/>
              <a:buChar char="§"/>
            </a:pPr>
            <a:endParaRPr lang="en-US" dirty="0"/>
          </a:p>
          <a:p>
            <a:pPr marL="285750" indent="-285750">
              <a:buFont typeface="Wingdings" pitchFamily="2" charset="2"/>
              <a:buChar char="§"/>
            </a:pPr>
            <a:r>
              <a:rPr lang="en-US" dirty="0"/>
              <a:t>Variables which exhibited multicollinearity were removed:</a:t>
            </a:r>
          </a:p>
          <a:p>
            <a:pPr marL="742950" lvl="1" indent="-285750">
              <a:buSzPct val="150000"/>
              <a:buFont typeface="System Font Regular"/>
              <a:buChar char="-"/>
            </a:pPr>
            <a:r>
              <a:rPr lang="en-US" dirty="0"/>
              <a:t>‘</a:t>
            </a:r>
            <a:r>
              <a:rPr lang="en-US" dirty="0" err="1"/>
              <a:t>GarageArea</a:t>
            </a:r>
            <a:r>
              <a:rPr lang="en-US" dirty="0"/>
              <a:t>’, ‘1stFlrSF’, ‘</a:t>
            </a:r>
            <a:r>
              <a:rPr lang="en-US" dirty="0" err="1"/>
              <a:t>TotRmsAbvGrd</a:t>
            </a:r>
            <a:r>
              <a:rPr lang="en-US" dirty="0"/>
              <a:t>’, ‘</a:t>
            </a:r>
            <a:r>
              <a:rPr lang="en-US" dirty="0" err="1"/>
              <a:t>GarageYrBlt</a:t>
            </a:r>
            <a:r>
              <a:rPr lang="en-US" dirty="0"/>
              <a:t>’</a:t>
            </a:r>
          </a:p>
          <a:p>
            <a:pPr lvl="1">
              <a:buSzPct val="150000"/>
            </a:pPr>
            <a:endParaRPr lang="en-US" dirty="0"/>
          </a:p>
          <a:p>
            <a:pPr marL="742950" lvl="1" indent="-285750">
              <a:buSzPct val="150000"/>
              <a:buFont typeface="System Font Regular"/>
              <a:buChar char="-"/>
            </a:pPr>
            <a:endParaRPr lang="en-US" dirty="0"/>
          </a:p>
          <a:p>
            <a:pPr marL="742950" lvl="1" indent="-285750">
              <a:buSzPct val="150000"/>
              <a:buFont typeface="System Font Regular"/>
              <a:buChar char="-"/>
            </a:pPr>
            <a:endParaRPr lang="en-US" dirty="0"/>
          </a:p>
          <a:p>
            <a:pPr marL="742950" lvl="1" indent="-285750">
              <a:buSzPct val="150000"/>
              <a:buFont typeface="System Font Regular"/>
              <a:buChar char="-"/>
            </a:pPr>
            <a:endParaRPr lang="en-US" dirty="0"/>
          </a:p>
          <a:p>
            <a:pPr marL="742950" lvl="1" indent="-285750">
              <a:buSzPct val="150000"/>
              <a:buFont typeface="System Font Regular"/>
              <a:buChar char="-"/>
            </a:pPr>
            <a:endParaRPr lang="en-US" dirty="0"/>
          </a:p>
          <a:p>
            <a:pPr lvl="1">
              <a:buSzPct val="150000"/>
            </a:pPr>
            <a:endParaRPr lang="en-US" dirty="0"/>
          </a:p>
          <a:p>
            <a:pPr lvl="1">
              <a:buSzPct val="150000"/>
            </a:pPr>
            <a:endParaRPr lang="en-US" dirty="0"/>
          </a:p>
        </p:txBody>
      </p:sp>
    </p:spTree>
    <p:extLst>
      <p:ext uri="{BB962C8B-B14F-4D97-AF65-F5344CB8AC3E}">
        <p14:creationId xmlns:p14="http://schemas.microsoft.com/office/powerpoint/2010/main" val="340848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Outliers - Ground Living Area</a:t>
            </a:r>
          </a:p>
        </p:txBody>
      </p:sp>
      <p:sp>
        <p:nvSpPr>
          <p:cNvPr id="5" name="TextBox 4">
            <a:extLst>
              <a:ext uri="{FF2B5EF4-FFF2-40B4-BE49-F238E27FC236}">
                <a16:creationId xmlns:a16="http://schemas.microsoft.com/office/drawing/2014/main" xmlns="" id="{35F8222B-8745-D74B-A692-46AF71D549B2}"/>
              </a:ext>
            </a:extLst>
          </p:cNvPr>
          <p:cNvSpPr txBox="1"/>
          <p:nvPr/>
        </p:nvSpPr>
        <p:spPr>
          <a:xfrm>
            <a:off x="838201" y="1322944"/>
            <a:ext cx="8919258" cy="923330"/>
          </a:xfrm>
          <a:prstGeom prst="rect">
            <a:avLst/>
          </a:prstGeom>
          <a:noFill/>
        </p:spPr>
        <p:txBody>
          <a:bodyPr wrap="square" rtlCol="0">
            <a:spAutoFit/>
          </a:bodyPr>
          <a:lstStyle/>
          <a:p>
            <a:endParaRPr lang="en-US" dirty="0"/>
          </a:p>
          <a:p>
            <a:r>
              <a:rPr lang="en-US" dirty="0"/>
              <a:t>Remove Outliers with ground living area (”</a:t>
            </a:r>
            <a:r>
              <a:rPr lang="en-US" dirty="0" err="1"/>
              <a:t>GrLivArea</a:t>
            </a:r>
            <a:r>
              <a:rPr lang="en-US" dirty="0"/>
              <a:t>”) square footage in excess of 4,000 and where sale price (“</a:t>
            </a:r>
            <a:r>
              <a:rPr lang="en-US" dirty="0" err="1"/>
              <a:t>SalePrice</a:t>
            </a:r>
            <a:r>
              <a:rPr lang="en-US" dirty="0"/>
              <a:t>”) is less than USD 220,000.</a:t>
            </a:r>
          </a:p>
        </p:txBody>
      </p:sp>
      <p:pic>
        <p:nvPicPr>
          <p:cNvPr id="8" name="Picture 7">
            <a:extLst>
              <a:ext uri="{FF2B5EF4-FFF2-40B4-BE49-F238E27FC236}">
                <a16:creationId xmlns:a16="http://schemas.microsoft.com/office/drawing/2014/main" xmlns="" id="{05487783-DBC3-E543-8717-A4A4EF77B24C}"/>
              </a:ext>
            </a:extLst>
          </p:cNvPr>
          <p:cNvPicPr>
            <a:picLocks noChangeAspect="1"/>
          </p:cNvPicPr>
          <p:nvPr/>
        </p:nvPicPr>
        <p:blipFill>
          <a:blip r:embed="rId2"/>
          <a:stretch>
            <a:fillRect/>
          </a:stretch>
        </p:blipFill>
        <p:spPr>
          <a:xfrm>
            <a:off x="5802885" y="2648507"/>
            <a:ext cx="3530600" cy="3175000"/>
          </a:xfrm>
          <a:prstGeom prst="rect">
            <a:avLst/>
          </a:prstGeom>
        </p:spPr>
      </p:pic>
      <p:pic>
        <p:nvPicPr>
          <p:cNvPr id="10" name="Picture 9">
            <a:extLst>
              <a:ext uri="{FF2B5EF4-FFF2-40B4-BE49-F238E27FC236}">
                <a16:creationId xmlns:a16="http://schemas.microsoft.com/office/drawing/2014/main" xmlns="" id="{2E1606AE-28B9-5746-9D94-D78DA6CA2E32}"/>
              </a:ext>
            </a:extLst>
          </p:cNvPr>
          <p:cNvPicPr>
            <a:picLocks noChangeAspect="1"/>
          </p:cNvPicPr>
          <p:nvPr/>
        </p:nvPicPr>
        <p:blipFill>
          <a:blip r:embed="rId3"/>
          <a:stretch>
            <a:fillRect/>
          </a:stretch>
        </p:blipFill>
        <p:spPr>
          <a:xfrm>
            <a:off x="1523276" y="2648507"/>
            <a:ext cx="3543300" cy="3162300"/>
          </a:xfrm>
          <a:prstGeom prst="rect">
            <a:avLst/>
          </a:prstGeom>
        </p:spPr>
      </p:pic>
    </p:spTree>
    <p:extLst>
      <p:ext uri="{BB962C8B-B14F-4D97-AF65-F5344CB8AC3E}">
        <p14:creationId xmlns:p14="http://schemas.microsoft.com/office/powerpoint/2010/main" val="52236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Outliers - Overall Quality</a:t>
            </a:r>
          </a:p>
        </p:txBody>
      </p:sp>
      <p:sp>
        <p:nvSpPr>
          <p:cNvPr id="9" name="TextBox 8">
            <a:extLst>
              <a:ext uri="{FF2B5EF4-FFF2-40B4-BE49-F238E27FC236}">
                <a16:creationId xmlns:a16="http://schemas.microsoft.com/office/drawing/2014/main" xmlns="" id="{76633D05-1926-7A45-92E4-175F9A62A206}"/>
              </a:ext>
            </a:extLst>
          </p:cNvPr>
          <p:cNvSpPr txBox="1"/>
          <p:nvPr/>
        </p:nvSpPr>
        <p:spPr>
          <a:xfrm>
            <a:off x="838200" y="1322944"/>
            <a:ext cx="6112186" cy="646331"/>
          </a:xfrm>
          <a:prstGeom prst="rect">
            <a:avLst/>
          </a:prstGeom>
          <a:noFill/>
        </p:spPr>
        <p:txBody>
          <a:bodyPr wrap="none" rtlCol="0">
            <a:spAutoFit/>
          </a:bodyPr>
          <a:lstStyle/>
          <a:p>
            <a:pPr marL="285750" indent="-285750">
              <a:buFont typeface="Wingdings" pitchFamily="2" charset="2"/>
              <a:buChar char="§"/>
            </a:pPr>
            <a:r>
              <a:rPr lang="en-US" dirty="0"/>
              <a:t>Remove outliers at 10 where </a:t>
            </a:r>
            <a:r>
              <a:rPr lang="en-US" dirty="0" err="1"/>
              <a:t>SalePrice_Log</a:t>
            </a:r>
            <a:r>
              <a:rPr lang="en-US" dirty="0"/>
              <a:t> is less than 12.3.</a:t>
            </a:r>
          </a:p>
          <a:p>
            <a:pPr marL="285750" indent="-285750">
              <a:buFont typeface="Wingdings" pitchFamily="2" charset="2"/>
              <a:buChar char="§"/>
            </a:pPr>
            <a:endParaRPr lang="en-US" dirty="0"/>
          </a:p>
        </p:txBody>
      </p:sp>
      <p:pic>
        <p:nvPicPr>
          <p:cNvPr id="4" name="Picture 3">
            <a:extLst>
              <a:ext uri="{FF2B5EF4-FFF2-40B4-BE49-F238E27FC236}">
                <a16:creationId xmlns:a16="http://schemas.microsoft.com/office/drawing/2014/main" xmlns="" id="{D7E4E6D0-9F69-634D-8FAD-9494BFD79ECC}"/>
              </a:ext>
            </a:extLst>
          </p:cNvPr>
          <p:cNvPicPr>
            <a:picLocks noChangeAspect="1"/>
          </p:cNvPicPr>
          <p:nvPr/>
        </p:nvPicPr>
        <p:blipFill>
          <a:blip r:embed="rId2"/>
          <a:stretch>
            <a:fillRect/>
          </a:stretch>
        </p:blipFill>
        <p:spPr>
          <a:xfrm>
            <a:off x="6090001" y="2213819"/>
            <a:ext cx="3403600" cy="3175000"/>
          </a:xfrm>
          <a:prstGeom prst="rect">
            <a:avLst/>
          </a:prstGeom>
        </p:spPr>
      </p:pic>
      <p:pic>
        <p:nvPicPr>
          <p:cNvPr id="6" name="Picture 5">
            <a:extLst>
              <a:ext uri="{FF2B5EF4-FFF2-40B4-BE49-F238E27FC236}">
                <a16:creationId xmlns:a16="http://schemas.microsoft.com/office/drawing/2014/main" xmlns="" id="{0325907F-EDDA-4A40-92AD-7BF96FBCEE60}"/>
              </a:ext>
            </a:extLst>
          </p:cNvPr>
          <p:cNvPicPr>
            <a:picLocks noChangeAspect="1"/>
          </p:cNvPicPr>
          <p:nvPr/>
        </p:nvPicPr>
        <p:blipFill>
          <a:blip r:embed="rId3"/>
          <a:stretch>
            <a:fillRect/>
          </a:stretch>
        </p:blipFill>
        <p:spPr>
          <a:xfrm>
            <a:off x="1733953" y="2213819"/>
            <a:ext cx="3530600" cy="3124200"/>
          </a:xfrm>
          <a:prstGeom prst="rect">
            <a:avLst/>
          </a:prstGeom>
        </p:spPr>
      </p:pic>
    </p:spTree>
    <p:extLst>
      <p:ext uri="{BB962C8B-B14F-4D97-AF65-F5344CB8AC3E}">
        <p14:creationId xmlns:p14="http://schemas.microsoft.com/office/powerpoint/2010/main" val="789863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normAutofit/>
          </a:bodyPr>
          <a:lstStyle/>
          <a:p>
            <a:r>
              <a:rPr lang="en-US" sz="3200" dirty="0"/>
              <a:t>Modeling Assumptions</a:t>
            </a:r>
          </a:p>
        </p:txBody>
      </p:sp>
      <p:sp>
        <p:nvSpPr>
          <p:cNvPr id="7" name="TextBox 6">
            <a:extLst>
              <a:ext uri="{FF2B5EF4-FFF2-40B4-BE49-F238E27FC236}">
                <a16:creationId xmlns:a16="http://schemas.microsoft.com/office/drawing/2014/main" xmlns="" id="{E1C6FBA8-C92E-874A-BD29-925061AAAA88}"/>
              </a:ext>
            </a:extLst>
          </p:cNvPr>
          <p:cNvSpPr txBox="1"/>
          <p:nvPr/>
        </p:nvSpPr>
        <p:spPr>
          <a:xfrm>
            <a:off x="838200" y="1322944"/>
            <a:ext cx="9340780" cy="369332"/>
          </a:xfrm>
          <a:prstGeom prst="rect">
            <a:avLst/>
          </a:prstGeom>
          <a:noFill/>
        </p:spPr>
        <p:txBody>
          <a:bodyPr wrap="square" rtlCol="0">
            <a:spAutoFit/>
          </a:bodyPr>
          <a:lstStyle/>
          <a:p>
            <a:pPr marL="285750" indent="-285750">
              <a:buFont typeface="Wingdings" pitchFamily="2" charset="2"/>
              <a:buChar char="§"/>
            </a:pPr>
            <a:r>
              <a:rPr lang="en-US" dirty="0"/>
              <a:t>For each model, we run </a:t>
            </a:r>
            <a:r>
              <a:rPr lang="en-US" dirty="0" err="1"/>
              <a:t>GridSearchCV</a:t>
            </a:r>
            <a:r>
              <a:rPr lang="en-US" dirty="0"/>
              <a:t> with 5 folds and the following hyperparameters</a:t>
            </a:r>
          </a:p>
        </p:txBody>
      </p:sp>
      <p:graphicFrame>
        <p:nvGraphicFramePr>
          <p:cNvPr id="3" name="Table 2">
            <a:extLst>
              <a:ext uri="{FF2B5EF4-FFF2-40B4-BE49-F238E27FC236}">
                <a16:creationId xmlns:a16="http://schemas.microsoft.com/office/drawing/2014/main" xmlns="" id="{2E366967-88ED-E343-AC24-D0B76F5F8570}"/>
              </a:ext>
            </a:extLst>
          </p:cNvPr>
          <p:cNvGraphicFramePr>
            <a:graphicFrameLocks noGrp="1"/>
          </p:cNvGraphicFramePr>
          <p:nvPr>
            <p:extLst>
              <p:ext uri="{D42A27DB-BD31-4B8C-83A1-F6EECF244321}">
                <p14:modId xmlns:p14="http://schemas.microsoft.com/office/powerpoint/2010/main" val="3337159184"/>
              </p:ext>
            </p:extLst>
          </p:nvPr>
        </p:nvGraphicFramePr>
        <p:xfrm>
          <a:off x="1238491" y="1910607"/>
          <a:ext cx="9884780" cy="4439920"/>
        </p:xfrm>
        <a:graphic>
          <a:graphicData uri="http://schemas.openxmlformats.org/drawingml/2006/table">
            <a:tbl>
              <a:tblPr firstRow="1" bandRow="1">
                <a:tableStyleId>{5C22544A-7EE6-4342-B048-85BDC9FD1C3A}</a:tableStyleId>
              </a:tblPr>
              <a:tblGrid>
                <a:gridCol w="2117720">
                  <a:extLst>
                    <a:ext uri="{9D8B030D-6E8A-4147-A177-3AD203B41FA5}">
                      <a16:colId xmlns:a16="http://schemas.microsoft.com/office/drawing/2014/main" xmlns="" val="1833371192"/>
                    </a:ext>
                  </a:extLst>
                </a:gridCol>
                <a:gridCol w="7767060">
                  <a:extLst>
                    <a:ext uri="{9D8B030D-6E8A-4147-A177-3AD203B41FA5}">
                      <a16:colId xmlns:a16="http://schemas.microsoft.com/office/drawing/2014/main" xmlns="" val="3878073079"/>
                    </a:ext>
                  </a:extLst>
                </a:gridCol>
              </a:tblGrid>
              <a:tr h="0">
                <a:tc>
                  <a:txBody>
                    <a:bodyPr/>
                    <a:lstStyle/>
                    <a:p>
                      <a:pPr>
                        <a:spcBef>
                          <a:spcPts val="300"/>
                        </a:spcBef>
                        <a:spcAft>
                          <a:spcPts val="0"/>
                        </a:spcAft>
                      </a:pPr>
                      <a:r>
                        <a:rPr lang="en-US" sz="1800" b="1" dirty="0">
                          <a:solidFill>
                            <a:schemeClr val="tx1"/>
                          </a:solidFill>
                        </a:rPr>
                        <a:t>Linear:</a:t>
                      </a:r>
                    </a:p>
                    <a:p>
                      <a:pPr>
                        <a:spcBef>
                          <a:spcPts val="300"/>
                        </a:spcBef>
                        <a:spcAft>
                          <a:spcPts val="0"/>
                        </a:spcAft>
                      </a:pPr>
                      <a:endParaRPr lang="en-US" sz="1800" b="1" dirty="0">
                        <a:solidFill>
                          <a:schemeClr val="tx1"/>
                        </a:solidFill>
                      </a:endParaRP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t>
                      </a:r>
                      <a:r>
                        <a:rPr lang="en-US" sz="1800" b="0" dirty="0" err="1">
                          <a:solidFill>
                            <a:schemeClr val="tx1"/>
                          </a:solidFill>
                        </a:rPr>
                        <a:t>copy_X</a:t>
                      </a:r>
                      <a:r>
                        <a:rPr lang="en-US" sz="1800" b="0" dirty="0">
                          <a:solidFill>
                            <a:schemeClr val="tx1"/>
                          </a:solidFill>
                        </a:rPr>
                        <a:t>': True, '</a:t>
                      </a:r>
                      <a:r>
                        <a:rPr lang="en-US" sz="1800" b="0" dirty="0" err="1">
                          <a:solidFill>
                            <a:schemeClr val="tx1"/>
                          </a:solidFill>
                        </a:rPr>
                        <a:t>fit_intercept</a:t>
                      </a:r>
                      <a:r>
                        <a:rPr lang="en-US" sz="1800" b="0" dirty="0">
                          <a:solidFill>
                            <a:schemeClr val="tx1"/>
                          </a:solidFill>
                        </a:rPr>
                        <a:t>': True, 'normalize': False}</a:t>
                      </a:r>
                    </a:p>
                  </a:txBody>
                  <a:tcPr>
                    <a:noFill/>
                  </a:tcPr>
                </a:tc>
                <a:extLst>
                  <a:ext uri="{0D108BD9-81ED-4DB2-BD59-A6C34878D82A}">
                    <a16:rowId xmlns:a16="http://schemas.microsoft.com/office/drawing/2014/main" xmlns="" val="137305681"/>
                  </a:ext>
                </a:extLst>
              </a:tr>
              <a:tr h="370840">
                <a:tc>
                  <a:txBody>
                    <a:bodyPr/>
                    <a:lstStyle/>
                    <a:p>
                      <a:pPr>
                        <a:spcBef>
                          <a:spcPts val="300"/>
                        </a:spcBef>
                        <a:spcAft>
                          <a:spcPts val="0"/>
                        </a:spcAft>
                      </a:pPr>
                      <a:r>
                        <a:rPr lang="en-US" sz="1800" b="1" dirty="0">
                          <a:solidFill>
                            <a:schemeClr val="tx1"/>
                          </a:solidFill>
                        </a:rPr>
                        <a:t>Ridge &amp; Lasso:</a:t>
                      </a:r>
                    </a:p>
                    <a:p>
                      <a:pPr>
                        <a:spcBef>
                          <a:spcPts val="300"/>
                        </a:spcBef>
                        <a:spcAft>
                          <a:spcPts val="0"/>
                        </a:spcAft>
                      </a:pPr>
                      <a:endParaRPr lang="en-US" sz="1800" b="1" dirty="0">
                        <a:solidFill>
                          <a:schemeClr val="tx1"/>
                        </a:solidFill>
                      </a:endParaRP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{'alpha': 0.01, 'normalize': True, '</a:t>
                      </a:r>
                      <a:r>
                        <a:rPr lang="en-US" sz="1800" b="0" dirty="0" err="1">
                          <a:solidFill>
                            <a:schemeClr val="tx1"/>
                          </a:solidFill>
                        </a:rPr>
                        <a:t>tol</a:t>
                      </a:r>
                      <a:r>
                        <a:rPr lang="en-US" sz="1800" b="0" dirty="0">
                          <a:solidFill>
                            <a:schemeClr val="tx1"/>
                          </a:solidFill>
                        </a:rPr>
                        <a:t>': 1e-06}</a:t>
                      </a:r>
                    </a:p>
                  </a:txBody>
                  <a:tcPr>
                    <a:noFill/>
                  </a:tcPr>
                </a:tc>
                <a:extLst>
                  <a:ext uri="{0D108BD9-81ED-4DB2-BD59-A6C34878D82A}">
                    <a16:rowId xmlns:a16="http://schemas.microsoft.com/office/drawing/2014/main" xmlns="" val="889838505"/>
                  </a:ext>
                </a:extLst>
              </a:tr>
              <a:tr h="370840">
                <a:tc>
                  <a:txBody>
                    <a:bodyPr/>
                    <a:lstStyle/>
                    <a:p>
                      <a:pPr>
                        <a:spcBef>
                          <a:spcPts val="300"/>
                        </a:spcBef>
                        <a:spcAft>
                          <a:spcPts val="0"/>
                        </a:spcAft>
                      </a:pPr>
                      <a:r>
                        <a:rPr lang="en-US" sz="1800" b="1" dirty="0" err="1">
                          <a:solidFill>
                            <a:schemeClr val="tx1"/>
                          </a:solidFill>
                        </a:rPr>
                        <a:t>ElasticNet</a:t>
                      </a:r>
                      <a:r>
                        <a:rPr lang="en-US" sz="1800" b="1" dirty="0">
                          <a:solidFill>
                            <a:schemeClr val="tx1"/>
                          </a:solidFill>
                        </a:rPr>
                        <a:t>:</a:t>
                      </a:r>
                    </a:p>
                    <a:p>
                      <a:pPr>
                        <a:spcBef>
                          <a:spcPts val="300"/>
                        </a:spcBef>
                        <a:spcAft>
                          <a:spcPts val="0"/>
                        </a:spcAft>
                      </a:pPr>
                      <a:endParaRPr lang="en-US" sz="1800" b="1" dirty="0">
                        <a:solidFill>
                          <a:schemeClr val="tx1"/>
                        </a:solidFill>
                      </a:endParaRP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{'alpha': 0.1, '</a:t>
                      </a:r>
                      <a:r>
                        <a:rPr lang="en-US" sz="1800" b="0" dirty="0" err="1">
                          <a:solidFill>
                            <a:schemeClr val="tx1"/>
                          </a:solidFill>
                        </a:rPr>
                        <a:t>fit_intercept</a:t>
                      </a:r>
                      <a:r>
                        <a:rPr lang="en-US" sz="1800" b="0" dirty="0">
                          <a:solidFill>
                            <a:schemeClr val="tx1"/>
                          </a:solidFill>
                        </a:rPr>
                        <a:t>': True, 'l1_ratio': 0.04, '</a:t>
                      </a:r>
                      <a:r>
                        <a:rPr lang="en-US" sz="1800" b="0" dirty="0" err="1">
                          <a:solidFill>
                            <a:schemeClr val="tx1"/>
                          </a:solidFill>
                        </a:rPr>
                        <a:t>max_iter</a:t>
                      </a:r>
                      <a:r>
                        <a:rPr lang="en-US" sz="1800" b="0" dirty="0">
                          <a:solidFill>
                            <a:schemeClr val="tx1"/>
                          </a:solidFill>
                        </a:rPr>
                        <a:t>': 1000000, 'normalize': False, '</a:t>
                      </a:r>
                      <a:r>
                        <a:rPr lang="en-US" sz="1800" b="0" dirty="0" err="1">
                          <a:solidFill>
                            <a:schemeClr val="tx1"/>
                          </a:solidFill>
                        </a:rPr>
                        <a:t>tol</a:t>
                      </a:r>
                      <a:r>
                        <a:rPr lang="en-US" sz="1800" b="0" dirty="0">
                          <a:solidFill>
                            <a:schemeClr val="tx1"/>
                          </a:solidFill>
                        </a:rPr>
                        <a:t>': 0.0001}</a:t>
                      </a:r>
                    </a:p>
                  </a:txBody>
                  <a:tcPr>
                    <a:noFill/>
                  </a:tcPr>
                </a:tc>
                <a:extLst>
                  <a:ext uri="{0D108BD9-81ED-4DB2-BD59-A6C34878D82A}">
                    <a16:rowId xmlns:a16="http://schemas.microsoft.com/office/drawing/2014/main" xmlns="" val="3894487828"/>
                  </a:ext>
                </a:extLst>
              </a:tr>
              <a:tr h="370840">
                <a:tc>
                  <a:txBody>
                    <a:bodyPr/>
                    <a:lstStyle/>
                    <a:p>
                      <a:pPr>
                        <a:spcBef>
                          <a:spcPts val="300"/>
                        </a:spcBef>
                        <a:spcAft>
                          <a:spcPts val="0"/>
                        </a:spcAft>
                      </a:pPr>
                      <a:r>
                        <a:rPr lang="en-US" sz="1800" b="1" dirty="0">
                          <a:solidFill>
                            <a:schemeClr val="tx1"/>
                          </a:solidFill>
                        </a:rPr>
                        <a:t>SGD:</a:t>
                      </a:r>
                    </a:p>
                    <a:p>
                      <a:pPr>
                        <a:spcBef>
                          <a:spcPts val="300"/>
                        </a:spcBef>
                        <a:spcAft>
                          <a:spcPts val="0"/>
                        </a:spcAft>
                      </a:pPr>
                      <a:endParaRPr lang="en-US" sz="1800" b="1" dirty="0">
                        <a:solidFill>
                          <a:schemeClr val="tx1"/>
                        </a:solidFill>
                      </a:endParaRP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{'alpha': 1e-05, 'epsilon': 0.01, '</a:t>
                      </a:r>
                      <a:r>
                        <a:rPr lang="en-US" sz="1800" b="0" dirty="0" err="1">
                          <a:solidFill>
                            <a:schemeClr val="tx1"/>
                          </a:solidFill>
                        </a:rPr>
                        <a:t>fit_intercept</a:t>
                      </a:r>
                      <a:r>
                        <a:rPr lang="en-US" sz="1800" b="0" dirty="0">
                          <a:solidFill>
                            <a:schemeClr val="tx1"/>
                          </a:solidFill>
                        </a:rPr>
                        <a:t>': True, '</a:t>
                      </a:r>
                      <a:r>
                        <a:rPr lang="en-US" sz="1800" b="0" dirty="0" err="1">
                          <a:solidFill>
                            <a:schemeClr val="tx1"/>
                          </a:solidFill>
                        </a:rPr>
                        <a:t>max_iter</a:t>
                      </a:r>
                      <a:r>
                        <a:rPr lang="en-US" sz="1800" b="0" dirty="0">
                          <a:solidFill>
                            <a:schemeClr val="tx1"/>
                          </a:solidFill>
                        </a:rPr>
                        <a:t>': 10000} </a:t>
                      </a:r>
                    </a:p>
                  </a:txBody>
                  <a:tcPr>
                    <a:noFill/>
                  </a:tcPr>
                </a:tc>
                <a:extLst>
                  <a:ext uri="{0D108BD9-81ED-4DB2-BD59-A6C34878D82A}">
                    <a16:rowId xmlns:a16="http://schemas.microsoft.com/office/drawing/2014/main" xmlns="" val="1352632065"/>
                  </a:ext>
                </a:extLst>
              </a:tr>
              <a:tr h="370840">
                <a:tc>
                  <a:txBody>
                    <a:bodyPr/>
                    <a:lstStyle/>
                    <a:p>
                      <a:pPr>
                        <a:spcBef>
                          <a:spcPts val="300"/>
                        </a:spcBef>
                        <a:spcAft>
                          <a:spcPts val="0"/>
                        </a:spcAft>
                      </a:pPr>
                      <a:r>
                        <a:rPr lang="en-US" sz="1800" b="1" dirty="0">
                          <a:solidFill>
                            <a:schemeClr val="tx1"/>
                          </a:solidFill>
                        </a:rPr>
                        <a:t>Decision Tree:</a:t>
                      </a:r>
                    </a:p>
                    <a:p>
                      <a:pPr>
                        <a:spcBef>
                          <a:spcPts val="300"/>
                        </a:spcBef>
                        <a:spcAft>
                          <a:spcPts val="0"/>
                        </a:spcAft>
                      </a:pPr>
                      <a:endParaRPr lang="en-US" sz="1800" b="1" dirty="0">
                        <a:solidFill>
                          <a:schemeClr val="tx1"/>
                        </a:solidFill>
                      </a:endParaRPr>
                    </a:p>
                  </a:txBody>
                  <a:tcPr>
                    <a:noFill/>
                  </a:tcPr>
                </a:tc>
                <a:tc>
                  <a:txBody>
                    <a:bodyPr/>
                    <a:lstStyle/>
                    <a:p>
                      <a:pPr>
                        <a:spcBef>
                          <a:spcPts val="300"/>
                        </a:spcBef>
                        <a:spcAft>
                          <a:spcPts val="0"/>
                        </a:spcAft>
                      </a:pPr>
                      <a:r>
                        <a:rPr lang="en-US" sz="1800" b="0" dirty="0">
                          <a:solidFill>
                            <a:schemeClr val="tx1"/>
                          </a:solidFill>
                        </a:rPr>
                        <a:t>{'</a:t>
                      </a:r>
                      <a:r>
                        <a:rPr lang="en-US" sz="1800" b="0" dirty="0" err="1">
                          <a:solidFill>
                            <a:schemeClr val="tx1"/>
                          </a:solidFill>
                        </a:rPr>
                        <a:t>max_depth</a:t>
                      </a:r>
                      <a:r>
                        <a:rPr lang="en-US" sz="1800" b="0" dirty="0">
                          <a:solidFill>
                            <a:schemeClr val="tx1"/>
                          </a:solidFill>
                        </a:rPr>
                        <a:t>': 9, '</a:t>
                      </a:r>
                      <a:r>
                        <a:rPr lang="en-US" sz="1800" b="0" dirty="0" err="1">
                          <a:solidFill>
                            <a:schemeClr val="tx1"/>
                          </a:solidFill>
                        </a:rPr>
                        <a:t>max_features</a:t>
                      </a:r>
                      <a:r>
                        <a:rPr lang="en-US" sz="1800" b="0" dirty="0">
                          <a:solidFill>
                            <a:schemeClr val="tx1"/>
                          </a:solidFill>
                        </a:rPr>
                        <a:t>': 10, '</a:t>
                      </a:r>
                      <a:r>
                        <a:rPr lang="en-US" sz="1800" b="0" dirty="0" err="1">
                          <a:solidFill>
                            <a:schemeClr val="tx1"/>
                          </a:solidFill>
                        </a:rPr>
                        <a:t>max_leaf_nodes</a:t>
                      </a:r>
                      <a:r>
                        <a:rPr lang="en-US" sz="1800" b="0" dirty="0">
                          <a:solidFill>
                            <a:schemeClr val="tx1"/>
                          </a:solidFill>
                        </a:rPr>
                        <a:t>': None, '</a:t>
                      </a:r>
                      <a:r>
                        <a:rPr lang="en-US" sz="1800" b="0" dirty="0" err="1">
                          <a:solidFill>
                            <a:schemeClr val="tx1"/>
                          </a:solidFill>
                        </a:rPr>
                        <a:t>min_samples_split</a:t>
                      </a:r>
                      <a:r>
                        <a:rPr lang="en-US" sz="1800" b="0" dirty="0">
                          <a:solidFill>
                            <a:schemeClr val="tx1"/>
                          </a:solidFill>
                        </a:rPr>
                        <a:t>': 20, 'presort': True, '</a:t>
                      </a:r>
                      <a:r>
                        <a:rPr lang="en-US" sz="1800" b="0" dirty="0" err="1">
                          <a:solidFill>
                            <a:schemeClr val="tx1"/>
                          </a:solidFill>
                        </a:rPr>
                        <a:t>random_state</a:t>
                      </a:r>
                      <a:r>
                        <a:rPr lang="en-US" sz="1800" b="0" dirty="0">
                          <a:solidFill>
                            <a:schemeClr val="tx1"/>
                          </a:solidFill>
                        </a:rPr>
                        <a:t>': 5} </a:t>
                      </a:r>
                    </a:p>
                  </a:txBody>
                  <a:tcPr>
                    <a:noFill/>
                  </a:tcPr>
                </a:tc>
                <a:extLst>
                  <a:ext uri="{0D108BD9-81ED-4DB2-BD59-A6C34878D82A}">
                    <a16:rowId xmlns:a16="http://schemas.microsoft.com/office/drawing/2014/main" xmlns="" val="309523076"/>
                  </a:ext>
                </a:extLst>
              </a:tr>
              <a:tr h="370840">
                <a:tc>
                  <a:txBody>
                    <a:bodyPr/>
                    <a:lstStyle/>
                    <a:p>
                      <a:pPr>
                        <a:spcBef>
                          <a:spcPts val="300"/>
                        </a:spcBef>
                        <a:spcAft>
                          <a:spcPts val="0"/>
                        </a:spcAft>
                      </a:pPr>
                      <a:r>
                        <a:rPr lang="en-US" sz="1800" b="1" dirty="0">
                          <a:solidFill>
                            <a:schemeClr val="tx1"/>
                          </a:solidFill>
                        </a:rPr>
                        <a:t>Random Forest:</a:t>
                      </a:r>
                    </a:p>
                    <a:p>
                      <a:pPr>
                        <a:spcBef>
                          <a:spcPts val="300"/>
                        </a:spcBef>
                        <a:spcAft>
                          <a:spcPts val="0"/>
                        </a:spcAft>
                      </a:pPr>
                      <a:endParaRPr lang="en-US" sz="1800" b="1" dirty="0">
                        <a:solidFill>
                          <a:schemeClr val="tx1"/>
                        </a:solidFill>
                      </a:endParaRP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t>
                      </a:r>
                      <a:r>
                        <a:rPr lang="en-US" sz="1800" b="0" dirty="0" err="1">
                          <a:solidFill>
                            <a:schemeClr val="tx1"/>
                          </a:solidFill>
                        </a:rPr>
                        <a:t>min_samples_split</a:t>
                      </a:r>
                      <a:r>
                        <a:rPr lang="en-US" sz="1800" b="0" dirty="0">
                          <a:solidFill>
                            <a:schemeClr val="tx1"/>
                          </a:solidFill>
                        </a:rPr>
                        <a:t>': 3, '</a:t>
                      </a:r>
                      <a:r>
                        <a:rPr lang="en-US" sz="1800" b="0" dirty="0" err="1">
                          <a:solidFill>
                            <a:schemeClr val="tx1"/>
                          </a:solidFill>
                        </a:rPr>
                        <a:t>n_estimators</a:t>
                      </a:r>
                      <a:r>
                        <a:rPr lang="en-US" sz="1800" b="0" dirty="0">
                          <a:solidFill>
                            <a:schemeClr val="tx1"/>
                          </a:solidFill>
                        </a:rPr>
                        <a:t>': 100, '</a:t>
                      </a:r>
                      <a:r>
                        <a:rPr lang="en-US" sz="1800" b="0" dirty="0" err="1">
                          <a:solidFill>
                            <a:schemeClr val="tx1"/>
                          </a:solidFill>
                        </a:rPr>
                        <a:t>random_state</a:t>
                      </a:r>
                      <a:r>
                        <a:rPr lang="en-US" sz="1800" b="0" dirty="0">
                          <a:solidFill>
                            <a:schemeClr val="tx1"/>
                          </a:solidFill>
                        </a:rPr>
                        <a:t>': 5}</a:t>
                      </a:r>
                    </a:p>
                  </a:txBody>
                  <a:tcPr>
                    <a:noFill/>
                  </a:tcPr>
                </a:tc>
                <a:extLst>
                  <a:ext uri="{0D108BD9-81ED-4DB2-BD59-A6C34878D82A}">
                    <a16:rowId xmlns:a16="http://schemas.microsoft.com/office/drawing/2014/main" xmlns="" val="1471926915"/>
                  </a:ext>
                </a:extLst>
              </a:tr>
              <a:tr h="370840">
                <a:tc>
                  <a:txBody>
                    <a:bodyPr/>
                    <a:lstStyle/>
                    <a:p>
                      <a:pPr>
                        <a:spcBef>
                          <a:spcPts val="300"/>
                        </a:spcBef>
                        <a:spcAft>
                          <a:spcPts val="0"/>
                        </a:spcAft>
                      </a:pPr>
                      <a:r>
                        <a:rPr lang="en-US" sz="1800" b="1" dirty="0">
                          <a:solidFill>
                            <a:schemeClr val="tx1"/>
                          </a:solidFill>
                        </a:rPr>
                        <a:t>KNN:</a:t>
                      </a:r>
                    </a:p>
                  </a:txBody>
                  <a:tcPr>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1800" b="0" dirty="0">
                          <a:solidFill>
                            <a:schemeClr val="tx1"/>
                          </a:solidFill>
                        </a:rPr>
                        <a:t>{'algorithm': 'brute', '</a:t>
                      </a:r>
                      <a:r>
                        <a:rPr lang="en-US" sz="1800" b="0" dirty="0" err="1">
                          <a:solidFill>
                            <a:schemeClr val="tx1"/>
                          </a:solidFill>
                        </a:rPr>
                        <a:t>n_neighbors</a:t>
                      </a:r>
                      <a:r>
                        <a:rPr lang="en-US" sz="1800" b="0" dirty="0">
                          <a:solidFill>
                            <a:schemeClr val="tx1"/>
                          </a:solidFill>
                        </a:rPr>
                        <a:t>': 7, 'weights': 'distance'}</a:t>
                      </a:r>
                    </a:p>
                  </a:txBody>
                  <a:tcPr>
                    <a:noFill/>
                  </a:tcPr>
                </a:tc>
                <a:extLst>
                  <a:ext uri="{0D108BD9-81ED-4DB2-BD59-A6C34878D82A}">
                    <a16:rowId xmlns:a16="http://schemas.microsoft.com/office/drawing/2014/main" xmlns="" val="537313409"/>
                  </a:ext>
                </a:extLst>
              </a:tr>
            </a:tbl>
          </a:graphicData>
        </a:graphic>
      </p:graphicFrame>
    </p:spTree>
    <p:extLst>
      <p:ext uri="{BB962C8B-B14F-4D97-AF65-F5344CB8AC3E}">
        <p14:creationId xmlns:p14="http://schemas.microsoft.com/office/powerpoint/2010/main" val="1674034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normAutofit/>
          </a:bodyPr>
          <a:lstStyle/>
          <a:p>
            <a:r>
              <a:rPr lang="en-US" sz="3200" dirty="0"/>
              <a:t>Linear Regression </a:t>
            </a:r>
            <a:br>
              <a:rPr lang="en-US" sz="3200" dirty="0"/>
            </a:br>
            <a:r>
              <a:rPr lang="en-US" sz="3200" dirty="0"/>
              <a:t>Correlation Rank Reduction Scenario Analysis</a:t>
            </a:r>
          </a:p>
        </p:txBody>
      </p:sp>
      <p:pic>
        <p:nvPicPr>
          <p:cNvPr id="4" name="Picture 3">
            <a:extLst>
              <a:ext uri="{FF2B5EF4-FFF2-40B4-BE49-F238E27FC236}">
                <a16:creationId xmlns:a16="http://schemas.microsoft.com/office/drawing/2014/main" xmlns="" id="{309C313E-D46B-CF4A-A09A-71ED7963DF25}"/>
              </a:ext>
            </a:extLst>
          </p:cNvPr>
          <p:cNvPicPr>
            <a:picLocks noChangeAspect="1"/>
          </p:cNvPicPr>
          <p:nvPr/>
        </p:nvPicPr>
        <p:blipFill>
          <a:blip r:embed="rId2"/>
          <a:stretch>
            <a:fillRect/>
          </a:stretch>
        </p:blipFill>
        <p:spPr>
          <a:xfrm>
            <a:off x="934497" y="1772152"/>
            <a:ext cx="2818940" cy="4799460"/>
          </a:xfrm>
          <a:prstGeom prst="rect">
            <a:avLst/>
          </a:prstGeom>
        </p:spPr>
      </p:pic>
      <p:pic>
        <p:nvPicPr>
          <p:cNvPr id="5" name="Picture 4">
            <a:extLst>
              <a:ext uri="{FF2B5EF4-FFF2-40B4-BE49-F238E27FC236}">
                <a16:creationId xmlns:a16="http://schemas.microsoft.com/office/drawing/2014/main" xmlns="" id="{E539619C-350A-1C43-B721-1D8A4A74D455}"/>
              </a:ext>
            </a:extLst>
          </p:cNvPr>
          <p:cNvPicPr>
            <a:picLocks noChangeAspect="1"/>
          </p:cNvPicPr>
          <p:nvPr/>
        </p:nvPicPr>
        <p:blipFill>
          <a:blip r:embed="rId3"/>
          <a:stretch>
            <a:fillRect/>
          </a:stretch>
        </p:blipFill>
        <p:spPr>
          <a:xfrm>
            <a:off x="3903934" y="1636829"/>
            <a:ext cx="7449866" cy="5031246"/>
          </a:xfrm>
          <a:prstGeom prst="rect">
            <a:avLst/>
          </a:prstGeom>
        </p:spPr>
      </p:pic>
    </p:spTree>
    <p:extLst>
      <p:ext uri="{BB962C8B-B14F-4D97-AF65-F5344CB8AC3E}">
        <p14:creationId xmlns:p14="http://schemas.microsoft.com/office/powerpoint/2010/main" val="192934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lstStyle/>
          <a:p>
            <a:r>
              <a:rPr lang="en-US" dirty="0"/>
              <a:t>How much does it cost to buy a house in the city of Ames?</a:t>
            </a:r>
          </a:p>
        </p:txBody>
      </p:sp>
      <p:pic>
        <p:nvPicPr>
          <p:cNvPr id="1026" name="Picture 2">
            <a:extLst>
              <a:ext uri="{FF2B5EF4-FFF2-40B4-BE49-F238E27FC236}">
                <a16:creationId xmlns:a16="http://schemas.microsoft.com/office/drawing/2014/main" xmlns="" id="{BC61895D-E5FF-400B-80EA-C44649F5DC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4298" y="1825625"/>
            <a:ext cx="64234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177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normAutofit/>
          </a:bodyPr>
          <a:lstStyle/>
          <a:p>
            <a:r>
              <a:rPr lang="en-US" sz="3200" dirty="0"/>
              <a:t>Summary Results</a:t>
            </a:r>
          </a:p>
        </p:txBody>
      </p:sp>
      <p:pic>
        <p:nvPicPr>
          <p:cNvPr id="9" name="Picture 8">
            <a:extLst>
              <a:ext uri="{FF2B5EF4-FFF2-40B4-BE49-F238E27FC236}">
                <a16:creationId xmlns:a16="http://schemas.microsoft.com/office/drawing/2014/main" xmlns="" id="{3242EA77-FE3F-1145-8662-B3EFE93CCD85}"/>
              </a:ext>
            </a:extLst>
          </p:cNvPr>
          <p:cNvPicPr>
            <a:picLocks noChangeAspect="1"/>
          </p:cNvPicPr>
          <p:nvPr/>
        </p:nvPicPr>
        <p:blipFill>
          <a:blip r:embed="rId2"/>
          <a:stretch>
            <a:fillRect/>
          </a:stretch>
        </p:blipFill>
        <p:spPr>
          <a:xfrm>
            <a:off x="749090" y="1322684"/>
            <a:ext cx="7759700" cy="5016500"/>
          </a:xfrm>
          <a:prstGeom prst="rect">
            <a:avLst/>
          </a:prstGeom>
        </p:spPr>
      </p:pic>
    </p:spTree>
    <p:extLst>
      <p:ext uri="{BB962C8B-B14F-4D97-AF65-F5344CB8AC3E}">
        <p14:creationId xmlns:p14="http://schemas.microsoft.com/office/powerpoint/2010/main" val="4235517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3040-3A0F-4476-A0E9-F38934EAA2C7}"/>
              </a:ext>
            </a:extLst>
          </p:cNvPr>
          <p:cNvSpPr>
            <a:spLocks noGrp="1"/>
          </p:cNvSpPr>
          <p:nvPr>
            <p:ph type="title"/>
          </p:nvPr>
        </p:nvSpPr>
        <p:spPr/>
        <p:txBody>
          <a:bodyPr>
            <a:normAutofit/>
          </a:bodyPr>
          <a:lstStyle/>
          <a:p>
            <a:r>
              <a:rPr lang="en-US" sz="3200" dirty="0"/>
              <a:t>Next Steps</a:t>
            </a:r>
          </a:p>
        </p:txBody>
      </p:sp>
      <p:sp>
        <p:nvSpPr>
          <p:cNvPr id="7" name="TextBox 6">
            <a:extLst>
              <a:ext uri="{FF2B5EF4-FFF2-40B4-BE49-F238E27FC236}">
                <a16:creationId xmlns:a16="http://schemas.microsoft.com/office/drawing/2014/main" xmlns="" id="{E1C6FBA8-C92E-874A-BD29-925061AAAA88}"/>
              </a:ext>
            </a:extLst>
          </p:cNvPr>
          <p:cNvSpPr txBox="1"/>
          <p:nvPr/>
        </p:nvSpPr>
        <p:spPr>
          <a:xfrm>
            <a:off x="838200" y="1322944"/>
            <a:ext cx="9340780" cy="1754326"/>
          </a:xfrm>
          <a:prstGeom prst="rect">
            <a:avLst/>
          </a:prstGeom>
          <a:noFill/>
        </p:spPr>
        <p:txBody>
          <a:bodyPr wrap="square" rtlCol="0">
            <a:spAutoFit/>
          </a:bodyPr>
          <a:lstStyle/>
          <a:p>
            <a:pPr marL="285750" indent="-285750">
              <a:buFont typeface="Wingdings" pitchFamily="2" charset="2"/>
              <a:buChar char="§"/>
            </a:pPr>
            <a:r>
              <a:rPr lang="en-US" dirty="0"/>
              <a:t>Feature engineering refinement</a:t>
            </a:r>
          </a:p>
          <a:p>
            <a:pPr marL="742950" lvl="1" indent="-285750">
              <a:buFont typeface="Wingdings" pitchFamily="2" charset="2"/>
              <a:buChar char="§"/>
            </a:pPr>
            <a:r>
              <a:rPr lang="en-US" dirty="0"/>
              <a:t>Review Feature Anti-Selection – Define quantitative selection criteria</a:t>
            </a:r>
          </a:p>
          <a:p>
            <a:pPr marL="742950" lvl="1" indent="-285750">
              <a:buFont typeface="Wingdings" pitchFamily="2" charset="2"/>
              <a:buChar char="§"/>
            </a:pPr>
            <a:r>
              <a:rPr lang="en-US" dirty="0"/>
              <a:t>Revise multicollinearity treatment for lower correlation threshold scenarios  </a:t>
            </a:r>
          </a:p>
          <a:p>
            <a:pPr marL="285750" indent="-285750">
              <a:buFont typeface="Wingdings" pitchFamily="2" charset="2"/>
              <a:buChar char="§"/>
            </a:pPr>
            <a:endParaRPr lang="en-US" dirty="0"/>
          </a:p>
          <a:p>
            <a:pPr marL="285750" indent="-285750">
              <a:buFont typeface="Wingdings" pitchFamily="2" charset="2"/>
              <a:buChar char="§"/>
            </a:pPr>
            <a:r>
              <a:rPr lang="en-US" dirty="0"/>
              <a:t>Model analysis</a:t>
            </a:r>
          </a:p>
          <a:p>
            <a:pPr marL="742950" lvl="1" indent="-285750">
              <a:buFont typeface="Wingdings" pitchFamily="2" charset="2"/>
              <a:buChar char="§"/>
            </a:pPr>
            <a:r>
              <a:rPr lang="en-US" dirty="0"/>
              <a:t>Hyperparameter tuning</a:t>
            </a:r>
          </a:p>
        </p:txBody>
      </p:sp>
    </p:spTree>
    <p:extLst>
      <p:ext uri="{BB962C8B-B14F-4D97-AF65-F5344CB8AC3E}">
        <p14:creationId xmlns:p14="http://schemas.microsoft.com/office/powerpoint/2010/main" val="317868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C869B-7DF8-4712-8D18-925B55A5814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DC04A031-C3A0-4F7F-ABC0-30990551DF97}"/>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358250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544CD-D39C-47F5-B6A0-E7433B632162}"/>
              </a:ext>
            </a:extLst>
          </p:cNvPr>
          <p:cNvSpPr>
            <a:spLocks noGrp="1"/>
          </p:cNvSpPr>
          <p:nvPr>
            <p:ph type="title"/>
          </p:nvPr>
        </p:nvSpPr>
        <p:spPr/>
        <p:txBody>
          <a:bodyPr/>
          <a:lstStyle/>
          <a:p>
            <a:r>
              <a:rPr lang="en-US" dirty="0"/>
              <a:t>Residential Development in Ames</a:t>
            </a:r>
          </a:p>
        </p:txBody>
      </p:sp>
      <p:pic>
        <p:nvPicPr>
          <p:cNvPr id="2050" name="Picture 2">
            <a:extLst>
              <a:ext uri="{FF2B5EF4-FFF2-40B4-BE49-F238E27FC236}">
                <a16:creationId xmlns:a16="http://schemas.microsoft.com/office/drawing/2014/main" xmlns="" id="{FFC8BC33-8C2D-4980-A988-14F2037247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4298" y="1825625"/>
            <a:ext cx="64234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5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A4922-986E-4841-A712-EC4C824322A8}"/>
              </a:ext>
            </a:extLst>
          </p:cNvPr>
          <p:cNvSpPr>
            <a:spLocks noGrp="1"/>
          </p:cNvSpPr>
          <p:nvPr>
            <p:ph type="title"/>
          </p:nvPr>
        </p:nvSpPr>
        <p:spPr/>
        <p:txBody>
          <a:bodyPr/>
          <a:lstStyle/>
          <a:p>
            <a:r>
              <a:rPr lang="en-US" dirty="0"/>
              <a:t>Most Popular Neighborhoods in Ames</a:t>
            </a:r>
          </a:p>
        </p:txBody>
      </p:sp>
      <p:pic>
        <p:nvPicPr>
          <p:cNvPr id="2050" name="Picture 2">
            <a:extLst>
              <a:ext uri="{FF2B5EF4-FFF2-40B4-BE49-F238E27FC236}">
                <a16:creationId xmlns:a16="http://schemas.microsoft.com/office/drawing/2014/main" xmlns="" id="{66531D75-1982-4267-BB3C-9DBF2F0B40B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29466" y="1825625"/>
            <a:ext cx="49330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1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DCA9DF-D3B0-462E-8FD4-3AFE793202BF}"/>
              </a:ext>
            </a:extLst>
          </p:cNvPr>
          <p:cNvSpPr>
            <a:spLocks noGrp="1"/>
          </p:cNvSpPr>
          <p:nvPr>
            <p:ph type="title"/>
          </p:nvPr>
        </p:nvSpPr>
        <p:spPr/>
        <p:txBody>
          <a:bodyPr/>
          <a:lstStyle/>
          <a:p>
            <a:r>
              <a:rPr lang="en-US" dirty="0"/>
              <a:t>What was the most popular home size?</a:t>
            </a:r>
          </a:p>
        </p:txBody>
      </p:sp>
      <p:pic>
        <p:nvPicPr>
          <p:cNvPr id="3074" name="Picture 2">
            <a:extLst>
              <a:ext uri="{FF2B5EF4-FFF2-40B4-BE49-F238E27FC236}">
                <a16:creationId xmlns:a16="http://schemas.microsoft.com/office/drawing/2014/main" xmlns="" id="{8DED4698-8358-47B1-B23F-6780D253A0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4298" y="1825625"/>
            <a:ext cx="64234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18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CD887-86E8-4535-9E57-FE89C3108BF8}"/>
              </a:ext>
            </a:extLst>
          </p:cNvPr>
          <p:cNvSpPr>
            <a:spLocks noGrp="1"/>
          </p:cNvSpPr>
          <p:nvPr>
            <p:ph type="title"/>
          </p:nvPr>
        </p:nvSpPr>
        <p:spPr/>
        <p:txBody>
          <a:bodyPr/>
          <a:lstStyle/>
          <a:p>
            <a:r>
              <a:rPr lang="en-US" dirty="0"/>
              <a:t>What range were the home lot sizes?</a:t>
            </a:r>
          </a:p>
        </p:txBody>
      </p:sp>
      <p:pic>
        <p:nvPicPr>
          <p:cNvPr id="4098" name="Picture 2">
            <a:extLst>
              <a:ext uri="{FF2B5EF4-FFF2-40B4-BE49-F238E27FC236}">
                <a16:creationId xmlns:a16="http://schemas.microsoft.com/office/drawing/2014/main" xmlns="" id="{88CCDC4F-D703-42FF-A023-064C174F24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7271" y="1825625"/>
            <a:ext cx="647745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8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D47DE4-25E7-4D07-88A3-2AE5147DD530}"/>
              </a:ext>
            </a:extLst>
          </p:cNvPr>
          <p:cNvSpPr>
            <a:spLocks noGrp="1"/>
          </p:cNvSpPr>
          <p:nvPr>
            <p:ph type="title"/>
          </p:nvPr>
        </p:nvSpPr>
        <p:spPr/>
        <p:txBody>
          <a:bodyPr/>
          <a:lstStyle/>
          <a:p>
            <a:r>
              <a:rPr lang="en-US" dirty="0"/>
              <a:t>Busiest season for selling homes in Ames</a:t>
            </a:r>
          </a:p>
        </p:txBody>
      </p:sp>
      <p:pic>
        <p:nvPicPr>
          <p:cNvPr id="1026" name="Picture 2">
            <a:extLst>
              <a:ext uri="{FF2B5EF4-FFF2-40B4-BE49-F238E27FC236}">
                <a16:creationId xmlns:a16="http://schemas.microsoft.com/office/drawing/2014/main" xmlns="" id="{1438F142-152D-4ABF-9586-5716AD35DF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0516" y="1943425"/>
            <a:ext cx="10390967" cy="411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129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1619</Words>
  <Application>Microsoft Office PowerPoint</Application>
  <PresentationFormat>Custom</PresentationFormat>
  <Paragraphs>202</Paragraphs>
  <Slides>42</Slides>
  <Notes>10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1_Office Theme</vt:lpstr>
      <vt:lpstr>Analysis and Predictions on the Ames Housing Market</vt:lpstr>
      <vt:lpstr>Agenda</vt:lpstr>
      <vt:lpstr>City of Ames, Iowa</vt:lpstr>
      <vt:lpstr>How much does it cost to buy a house in the city of Ames?</vt:lpstr>
      <vt:lpstr>Residential Development in Ames</vt:lpstr>
      <vt:lpstr>Most Popular Neighborhoods in Ames</vt:lpstr>
      <vt:lpstr>What was the most popular home size?</vt:lpstr>
      <vt:lpstr>What range were the home lot sizes?</vt:lpstr>
      <vt:lpstr>Busiest season for selling homes in Ames</vt:lpstr>
      <vt:lpstr>Correlation Matrix</vt:lpstr>
      <vt:lpstr>Missingness and imputations</vt:lpstr>
      <vt:lpstr>Log Transform </vt:lpstr>
      <vt:lpstr>Drop Outliers</vt:lpstr>
      <vt:lpstr>Create New Features</vt:lpstr>
      <vt:lpstr>Feature Engineering</vt:lpstr>
      <vt:lpstr>IMPUTED FEATURES</vt:lpstr>
      <vt:lpstr>Target Variable </vt:lpstr>
      <vt:lpstr>CATEGORICAL FEATURES</vt:lpstr>
      <vt:lpstr>NUMERICAL FEATURES</vt:lpstr>
      <vt:lpstr>KAGGLE SCORES</vt:lpstr>
      <vt:lpstr>Multiple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Linear Regression Model in R</vt:lpstr>
      <vt:lpstr>Multiple Regression in Python</vt:lpstr>
      <vt:lpstr>The Target</vt:lpstr>
      <vt:lpstr>The Target</vt:lpstr>
      <vt:lpstr> Feature Engineering</vt:lpstr>
      <vt:lpstr>Outliers - Ground Living Area</vt:lpstr>
      <vt:lpstr>Outliers - Overall Quality</vt:lpstr>
      <vt:lpstr>Modeling Assumptions</vt:lpstr>
      <vt:lpstr>Linear Regression  Correlation Rank Reduction Scenario Analysis</vt:lpstr>
      <vt:lpstr>Summary Results</vt:lpstr>
      <vt:lpstr>Next Steps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Malcolm Mandviwalla</dc:creator>
  <cp:lastModifiedBy>Sumi</cp:lastModifiedBy>
  <cp:revision>59</cp:revision>
  <dcterms:created xsi:type="dcterms:W3CDTF">2019-08-24T18:07:44Z</dcterms:created>
  <dcterms:modified xsi:type="dcterms:W3CDTF">2019-08-27T18:18:15Z</dcterms:modified>
</cp:coreProperties>
</file>